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wdp" ContentType="image/vnd.ms-photo"/>
  <Default Extension="WMF" ContentType="image/x-wm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8" r:id="rId2"/>
    <p:sldMasterId id="2147483696" r:id="rId3"/>
    <p:sldMasterId id="2147483708" r:id="rId4"/>
    <p:sldMasterId id="2147483726" r:id="rId5"/>
    <p:sldMasterId id="2147483744" r:id="rId6"/>
  </p:sldMasterIdLst>
  <p:notesMasterIdLst>
    <p:notesMasterId r:id="rId69"/>
  </p:notesMasterIdLst>
  <p:sldIdLst>
    <p:sldId id="337" r:id="rId7"/>
    <p:sldId id="1135" r:id="rId8"/>
    <p:sldId id="339" r:id="rId9"/>
    <p:sldId id="341" r:id="rId10"/>
    <p:sldId id="342" r:id="rId11"/>
    <p:sldId id="426" r:id="rId12"/>
    <p:sldId id="343" r:id="rId13"/>
    <p:sldId id="345" r:id="rId14"/>
    <p:sldId id="333" r:id="rId15"/>
    <p:sldId id="329" r:id="rId16"/>
    <p:sldId id="427" r:id="rId17"/>
    <p:sldId id="1111" r:id="rId18"/>
    <p:sldId id="346" r:id="rId19"/>
    <p:sldId id="1128" r:id="rId20"/>
    <p:sldId id="1133" r:id="rId21"/>
    <p:sldId id="336" r:id="rId22"/>
    <p:sldId id="425" r:id="rId23"/>
    <p:sldId id="507" r:id="rId24"/>
    <p:sldId id="508" r:id="rId25"/>
    <p:sldId id="509" r:id="rId26"/>
    <p:sldId id="407" r:id="rId27"/>
    <p:sldId id="1109" r:id="rId28"/>
    <p:sldId id="1112" r:id="rId29"/>
    <p:sldId id="1114" r:id="rId30"/>
    <p:sldId id="1113" r:id="rId31"/>
    <p:sldId id="1115" r:id="rId32"/>
    <p:sldId id="1116" r:id="rId33"/>
    <p:sldId id="1117" r:id="rId34"/>
    <p:sldId id="1118" r:id="rId35"/>
    <p:sldId id="443" r:id="rId36"/>
    <p:sldId id="353" r:id="rId37"/>
    <p:sldId id="421" r:id="rId38"/>
    <p:sldId id="355" r:id="rId39"/>
    <p:sldId id="428" r:id="rId40"/>
    <p:sldId id="444" r:id="rId41"/>
    <p:sldId id="376" r:id="rId42"/>
    <p:sldId id="445" r:id="rId43"/>
    <p:sldId id="362" r:id="rId44"/>
    <p:sldId id="368" r:id="rId45"/>
    <p:sldId id="359" r:id="rId46"/>
    <p:sldId id="486" r:id="rId47"/>
    <p:sldId id="487" r:id="rId48"/>
    <p:sldId id="488" r:id="rId49"/>
    <p:sldId id="489" r:id="rId50"/>
    <p:sldId id="490" r:id="rId51"/>
    <p:sldId id="1124" r:id="rId52"/>
    <p:sldId id="374" r:id="rId53"/>
    <p:sldId id="381" r:id="rId54"/>
    <p:sldId id="383" r:id="rId55"/>
    <p:sldId id="495" r:id="rId56"/>
    <p:sldId id="504" r:id="rId57"/>
    <p:sldId id="497" r:id="rId58"/>
    <p:sldId id="395" r:id="rId59"/>
    <p:sldId id="1126" r:id="rId60"/>
    <p:sldId id="1127" r:id="rId61"/>
    <p:sldId id="399" r:id="rId62"/>
    <p:sldId id="1125" r:id="rId63"/>
    <p:sldId id="499" r:id="rId64"/>
    <p:sldId id="475" r:id="rId65"/>
    <p:sldId id="405" r:id="rId66"/>
    <p:sldId id="501" r:id="rId67"/>
    <p:sldId id="406"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85"/>
    <p:restoredTop sz="79762"/>
  </p:normalViewPr>
  <p:slideViewPr>
    <p:cSldViewPr snapToGrid="0" snapToObjects="1">
      <p:cViewPr varScale="1">
        <p:scale>
          <a:sx n="67" d="100"/>
          <a:sy n="67" d="100"/>
        </p:scale>
        <p:origin x="1472" y="16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8" d="100"/>
          <a:sy n="88" d="100"/>
        </p:scale>
        <p:origin x="2328"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notesMaster" Target="notesMasters/notesMaster1.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73" Type="http://schemas.openxmlformats.org/officeDocument/2006/relationships/tableStyles" Target="tableStyles.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98A04A-496D-4A4A-A95E-4E514373E993}" type="doc">
      <dgm:prSet loTypeId="urn:microsoft.com/office/officeart/2005/8/layout/gear1" loCatId="cycle" qsTypeId="urn:microsoft.com/office/officeart/2005/8/quickstyle/simple1" qsCatId="simple" csTypeId="urn:microsoft.com/office/officeart/2005/8/colors/colorful5" csCatId="colorful" phldr="1"/>
      <dgm:spPr/>
    </dgm:pt>
    <dgm:pt modelId="{C82FC6C9-F2AF-40EB-BB60-374F016103A6}">
      <dgm:prSet phldrT="[Text]"/>
      <dgm:spPr/>
      <dgm:t>
        <a:bodyPr/>
        <a:lstStyle/>
        <a:p>
          <a:r>
            <a:rPr lang="en-US" b="1" dirty="0">
              <a:solidFill>
                <a:schemeClr val="bg1"/>
              </a:solidFill>
            </a:rPr>
            <a:t>Interpersonal</a:t>
          </a:r>
        </a:p>
      </dgm:t>
    </dgm:pt>
    <dgm:pt modelId="{1F80E460-88CC-4A83-B1A6-5690187B4181}" type="parTrans" cxnId="{D3D30E49-27BE-4ACE-9522-CA95ED7C4A85}">
      <dgm:prSet/>
      <dgm:spPr/>
      <dgm:t>
        <a:bodyPr/>
        <a:lstStyle/>
        <a:p>
          <a:endParaRPr lang="en-US"/>
        </a:p>
      </dgm:t>
    </dgm:pt>
    <dgm:pt modelId="{B642DAE6-1084-4AF8-BD1A-9D522C397738}" type="sibTrans" cxnId="{D3D30E49-27BE-4ACE-9522-CA95ED7C4A85}">
      <dgm:prSet/>
      <dgm:spPr/>
      <dgm:t>
        <a:bodyPr/>
        <a:lstStyle/>
        <a:p>
          <a:endParaRPr lang="en-US"/>
        </a:p>
      </dgm:t>
    </dgm:pt>
    <dgm:pt modelId="{0DEF747D-8672-415C-89F6-16C91F927310}">
      <dgm:prSet phldrT="[Text]" custT="1"/>
      <dgm:spPr/>
      <dgm:t>
        <a:bodyPr/>
        <a:lstStyle/>
        <a:p>
          <a:r>
            <a:rPr lang="en-US" sz="1800" b="1" dirty="0">
              <a:solidFill>
                <a:schemeClr val="bg1"/>
              </a:solidFill>
            </a:rPr>
            <a:t>Presentational</a:t>
          </a:r>
        </a:p>
      </dgm:t>
    </dgm:pt>
    <dgm:pt modelId="{94394DDC-3500-4D88-B616-BDAE09F5FEA0}" type="parTrans" cxnId="{80E4741F-098A-4839-AA79-60ADDD48A75B}">
      <dgm:prSet/>
      <dgm:spPr/>
      <dgm:t>
        <a:bodyPr/>
        <a:lstStyle/>
        <a:p>
          <a:endParaRPr lang="en-US"/>
        </a:p>
      </dgm:t>
    </dgm:pt>
    <dgm:pt modelId="{95FBC4E9-D7B3-490D-BD9E-3904B98E3DC7}" type="sibTrans" cxnId="{80E4741F-098A-4839-AA79-60ADDD48A75B}">
      <dgm:prSet/>
      <dgm:spPr/>
      <dgm:t>
        <a:bodyPr/>
        <a:lstStyle/>
        <a:p>
          <a:endParaRPr lang="en-US"/>
        </a:p>
      </dgm:t>
    </dgm:pt>
    <dgm:pt modelId="{356B0DA9-B26C-4760-AA01-9A195C3870F8}">
      <dgm:prSet phldrT="[Text]" custT="1"/>
      <dgm:spPr/>
      <dgm:t>
        <a:bodyPr/>
        <a:lstStyle/>
        <a:p>
          <a:r>
            <a:rPr lang="en-US" sz="1800" b="1" dirty="0">
              <a:solidFill>
                <a:schemeClr val="bg1"/>
              </a:solidFill>
            </a:rPr>
            <a:t>Interpretive</a:t>
          </a:r>
        </a:p>
      </dgm:t>
    </dgm:pt>
    <dgm:pt modelId="{484B7437-23C2-45F0-8B16-8C317F54718A}" type="parTrans" cxnId="{1315A0BF-452B-4531-BF4E-F9F4DAEBB46D}">
      <dgm:prSet/>
      <dgm:spPr/>
      <dgm:t>
        <a:bodyPr/>
        <a:lstStyle/>
        <a:p>
          <a:endParaRPr lang="en-US"/>
        </a:p>
      </dgm:t>
    </dgm:pt>
    <dgm:pt modelId="{5454C75C-FDFE-4BF9-BAC3-247DABEAE06D}" type="sibTrans" cxnId="{1315A0BF-452B-4531-BF4E-F9F4DAEBB46D}">
      <dgm:prSet/>
      <dgm:spPr/>
      <dgm:t>
        <a:bodyPr/>
        <a:lstStyle/>
        <a:p>
          <a:endParaRPr lang="en-US"/>
        </a:p>
      </dgm:t>
    </dgm:pt>
    <dgm:pt modelId="{BD5978FB-E947-4DE3-B863-CE4F01A7B27D}" type="pres">
      <dgm:prSet presAssocID="{2298A04A-496D-4A4A-A95E-4E514373E993}" presName="composite" presStyleCnt="0">
        <dgm:presLayoutVars>
          <dgm:chMax val="3"/>
          <dgm:animLvl val="lvl"/>
          <dgm:resizeHandles val="exact"/>
        </dgm:presLayoutVars>
      </dgm:prSet>
      <dgm:spPr/>
    </dgm:pt>
    <dgm:pt modelId="{4CF112BD-F75B-450A-A3DB-3651E53A6D55}" type="pres">
      <dgm:prSet presAssocID="{C82FC6C9-F2AF-40EB-BB60-374F016103A6}" presName="gear1" presStyleLbl="node1" presStyleIdx="0" presStyleCnt="3">
        <dgm:presLayoutVars>
          <dgm:chMax val="1"/>
          <dgm:bulletEnabled val="1"/>
        </dgm:presLayoutVars>
      </dgm:prSet>
      <dgm:spPr/>
      <dgm:t>
        <a:bodyPr/>
        <a:lstStyle/>
        <a:p>
          <a:endParaRPr lang="en-US"/>
        </a:p>
      </dgm:t>
    </dgm:pt>
    <dgm:pt modelId="{F7E11909-D80C-4B21-921A-42749C6BB455}" type="pres">
      <dgm:prSet presAssocID="{C82FC6C9-F2AF-40EB-BB60-374F016103A6}" presName="gear1srcNode" presStyleLbl="node1" presStyleIdx="0" presStyleCnt="3"/>
      <dgm:spPr/>
      <dgm:t>
        <a:bodyPr/>
        <a:lstStyle/>
        <a:p>
          <a:endParaRPr lang="en-US"/>
        </a:p>
      </dgm:t>
    </dgm:pt>
    <dgm:pt modelId="{0521E802-38A4-403D-A3D4-E4A6DD6E6C9B}" type="pres">
      <dgm:prSet presAssocID="{C82FC6C9-F2AF-40EB-BB60-374F016103A6}" presName="gear1dstNode" presStyleLbl="node1" presStyleIdx="0" presStyleCnt="3"/>
      <dgm:spPr/>
      <dgm:t>
        <a:bodyPr/>
        <a:lstStyle/>
        <a:p>
          <a:endParaRPr lang="en-US"/>
        </a:p>
      </dgm:t>
    </dgm:pt>
    <dgm:pt modelId="{0C4F493C-00F3-43D1-8535-B3BA04CED169}" type="pres">
      <dgm:prSet presAssocID="{0DEF747D-8672-415C-89F6-16C91F927310}" presName="gear2" presStyleLbl="node1" presStyleIdx="1" presStyleCnt="3" custScaleX="125438">
        <dgm:presLayoutVars>
          <dgm:chMax val="1"/>
          <dgm:bulletEnabled val="1"/>
        </dgm:presLayoutVars>
      </dgm:prSet>
      <dgm:spPr/>
      <dgm:t>
        <a:bodyPr/>
        <a:lstStyle/>
        <a:p>
          <a:endParaRPr lang="en-US"/>
        </a:p>
      </dgm:t>
    </dgm:pt>
    <dgm:pt modelId="{F276FDCD-8659-4A84-8937-9EF8E3AA2955}" type="pres">
      <dgm:prSet presAssocID="{0DEF747D-8672-415C-89F6-16C91F927310}" presName="gear2srcNode" presStyleLbl="node1" presStyleIdx="1" presStyleCnt="3"/>
      <dgm:spPr/>
      <dgm:t>
        <a:bodyPr/>
        <a:lstStyle/>
        <a:p>
          <a:endParaRPr lang="en-US"/>
        </a:p>
      </dgm:t>
    </dgm:pt>
    <dgm:pt modelId="{BFFB9718-0A32-4D9A-93B9-E6B1F50D08EB}" type="pres">
      <dgm:prSet presAssocID="{0DEF747D-8672-415C-89F6-16C91F927310}" presName="gear2dstNode" presStyleLbl="node1" presStyleIdx="1" presStyleCnt="3"/>
      <dgm:spPr/>
      <dgm:t>
        <a:bodyPr/>
        <a:lstStyle/>
        <a:p>
          <a:endParaRPr lang="en-US"/>
        </a:p>
      </dgm:t>
    </dgm:pt>
    <dgm:pt modelId="{196CF7F3-6112-4507-A716-871045E7D522}" type="pres">
      <dgm:prSet presAssocID="{356B0DA9-B26C-4760-AA01-9A195C3870F8}" presName="gear3" presStyleLbl="node1" presStyleIdx="2" presStyleCnt="3" custScaleX="112667"/>
      <dgm:spPr/>
      <dgm:t>
        <a:bodyPr/>
        <a:lstStyle/>
        <a:p>
          <a:endParaRPr lang="en-US"/>
        </a:p>
      </dgm:t>
    </dgm:pt>
    <dgm:pt modelId="{19CF9597-5B4F-48E6-969B-D703DB675140}" type="pres">
      <dgm:prSet presAssocID="{356B0DA9-B26C-4760-AA01-9A195C3870F8}" presName="gear3tx" presStyleLbl="node1" presStyleIdx="2" presStyleCnt="3">
        <dgm:presLayoutVars>
          <dgm:chMax val="1"/>
          <dgm:bulletEnabled val="1"/>
        </dgm:presLayoutVars>
      </dgm:prSet>
      <dgm:spPr/>
      <dgm:t>
        <a:bodyPr/>
        <a:lstStyle/>
        <a:p>
          <a:endParaRPr lang="en-US"/>
        </a:p>
      </dgm:t>
    </dgm:pt>
    <dgm:pt modelId="{FCA07AB8-AAD4-49C9-8AA3-4A558B779EB8}" type="pres">
      <dgm:prSet presAssocID="{356B0DA9-B26C-4760-AA01-9A195C3870F8}" presName="gear3srcNode" presStyleLbl="node1" presStyleIdx="2" presStyleCnt="3"/>
      <dgm:spPr/>
      <dgm:t>
        <a:bodyPr/>
        <a:lstStyle/>
        <a:p>
          <a:endParaRPr lang="en-US"/>
        </a:p>
      </dgm:t>
    </dgm:pt>
    <dgm:pt modelId="{0BFB665B-FF24-4419-B8E2-5EF287DCE955}" type="pres">
      <dgm:prSet presAssocID="{356B0DA9-B26C-4760-AA01-9A195C3870F8}" presName="gear3dstNode" presStyleLbl="node1" presStyleIdx="2" presStyleCnt="3"/>
      <dgm:spPr/>
      <dgm:t>
        <a:bodyPr/>
        <a:lstStyle/>
        <a:p>
          <a:endParaRPr lang="en-US"/>
        </a:p>
      </dgm:t>
    </dgm:pt>
    <dgm:pt modelId="{3D0B9819-A97F-4179-95F5-E1D03316883F}" type="pres">
      <dgm:prSet presAssocID="{B642DAE6-1084-4AF8-BD1A-9D522C397738}" presName="connector1" presStyleLbl="sibTrans2D1" presStyleIdx="0" presStyleCnt="3"/>
      <dgm:spPr/>
      <dgm:t>
        <a:bodyPr/>
        <a:lstStyle/>
        <a:p>
          <a:endParaRPr lang="en-US"/>
        </a:p>
      </dgm:t>
    </dgm:pt>
    <dgm:pt modelId="{AC9C435F-973B-4AFD-A506-A6DC7DC95CAC}" type="pres">
      <dgm:prSet presAssocID="{95FBC4E9-D7B3-490D-BD9E-3904B98E3DC7}" presName="connector2" presStyleLbl="sibTrans2D1" presStyleIdx="1" presStyleCnt="3"/>
      <dgm:spPr/>
      <dgm:t>
        <a:bodyPr/>
        <a:lstStyle/>
        <a:p>
          <a:endParaRPr lang="en-US"/>
        </a:p>
      </dgm:t>
    </dgm:pt>
    <dgm:pt modelId="{13F05A9B-3211-4C33-A64D-45B5C3DA1108}" type="pres">
      <dgm:prSet presAssocID="{5454C75C-FDFE-4BF9-BAC3-247DABEAE06D}" presName="connector3" presStyleLbl="sibTrans2D1" presStyleIdx="2" presStyleCnt="3"/>
      <dgm:spPr/>
      <dgm:t>
        <a:bodyPr/>
        <a:lstStyle/>
        <a:p>
          <a:endParaRPr lang="en-US"/>
        </a:p>
      </dgm:t>
    </dgm:pt>
  </dgm:ptLst>
  <dgm:cxnLst>
    <dgm:cxn modelId="{771AB83A-6755-3549-B2AD-00CC2D549838}" type="presOf" srcId="{C82FC6C9-F2AF-40EB-BB60-374F016103A6}" destId="{4CF112BD-F75B-450A-A3DB-3651E53A6D55}" srcOrd="0" destOrd="0" presId="urn:microsoft.com/office/officeart/2005/8/layout/gear1"/>
    <dgm:cxn modelId="{12C09D51-DFAA-D343-89B0-6DE6CC141C2F}" type="presOf" srcId="{356B0DA9-B26C-4760-AA01-9A195C3870F8}" destId="{0BFB665B-FF24-4419-B8E2-5EF287DCE955}" srcOrd="3" destOrd="0" presId="urn:microsoft.com/office/officeart/2005/8/layout/gear1"/>
    <dgm:cxn modelId="{C8FCDDE2-86F5-6749-9E48-173A2ABD17FA}" type="presOf" srcId="{0DEF747D-8672-415C-89F6-16C91F927310}" destId="{F276FDCD-8659-4A84-8937-9EF8E3AA2955}" srcOrd="1" destOrd="0" presId="urn:microsoft.com/office/officeart/2005/8/layout/gear1"/>
    <dgm:cxn modelId="{630CC4F6-743F-FE44-B383-9644ECB7A6E2}" type="presOf" srcId="{356B0DA9-B26C-4760-AA01-9A195C3870F8}" destId="{196CF7F3-6112-4507-A716-871045E7D522}" srcOrd="0" destOrd="0" presId="urn:microsoft.com/office/officeart/2005/8/layout/gear1"/>
    <dgm:cxn modelId="{355A1FE3-429B-5545-8335-D2F0EC6BC9F0}" type="presOf" srcId="{0DEF747D-8672-415C-89F6-16C91F927310}" destId="{BFFB9718-0A32-4D9A-93B9-E6B1F50D08EB}" srcOrd="2" destOrd="0" presId="urn:microsoft.com/office/officeart/2005/8/layout/gear1"/>
    <dgm:cxn modelId="{D1494F07-967B-AD4C-9076-04CB8DE49A1D}" type="presOf" srcId="{356B0DA9-B26C-4760-AA01-9A195C3870F8}" destId="{19CF9597-5B4F-48E6-969B-D703DB675140}" srcOrd="1" destOrd="0" presId="urn:microsoft.com/office/officeart/2005/8/layout/gear1"/>
    <dgm:cxn modelId="{1315A0BF-452B-4531-BF4E-F9F4DAEBB46D}" srcId="{2298A04A-496D-4A4A-A95E-4E514373E993}" destId="{356B0DA9-B26C-4760-AA01-9A195C3870F8}" srcOrd="2" destOrd="0" parTransId="{484B7437-23C2-45F0-8B16-8C317F54718A}" sibTransId="{5454C75C-FDFE-4BF9-BAC3-247DABEAE06D}"/>
    <dgm:cxn modelId="{D3D30E49-27BE-4ACE-9522-CA95ED7C4A85}" srcId="{2298A04A-496D-4A4A-A95E-4E514373E993}" destId="{C82FC6C9-F2AF-40EB-BB60-374F016103A6}" srcOrd="0" destOrd="0" parTransId="{1F80E460-88CC-4A83-B1A6-5690187B4181}" sibTransId="{B642DAE6-1084-4AF8-BD1A-9D522C397738}"/>
    <dgm:cxn modelId="{4BC6F815-3BEC-4943-ADA9-B4C8B54AE1D5}" type="presOf" srcId="{356B0DA9-B26C-4760-AA01-9A195C3870F8}" destId="{FCA07AB8-AAD4-49C9-8AA3-4A558B779EB8}" srcOrd="2" destOrd="0" presId="urn:microsoft.com/office/officeart/2005/8/layout/gear1"/>
    <dgm:cxn modelId="{1488B8B1-AB74-E04B-AD8F-A4E4945C779F}" type="presOf" srcId="{95FBC4E9-D7B3-490D-BD9E-3904B98E3DC7}" destId="{AC9C435F-973B-4AFD-A506-A6DC7DC95CAC}" srcOrd="0" destOrd="0" presId="urn:microsoft.com/office/officeart/2005/8/layout/gear1"/>
    <dgm:cxn modelId="{A56C95DA-C78D-BB42-9F92-9B1268FB3463}" type="presOf" srcId="{2298A04A-496D-4A4A-A95E-4E514373E993}" destId="{BD5978FB-E947-4DE3-B863-CE4F01A7B27D}" srcOrd="0" destOrd="0" presId="urn:microsoft.com/office/officeart/2005/8/layout/gear1"/>
    <dgm:cxn modelId="{4A481317-9220-7745-B9F7-203185AE3E64}" type="presOf" srcId="{C82FC6C9-F2AF-40EB-BB60-374F016103A6}" destId="{0521E802-38A4-403D-A3D4-E4A6DD6E6C9B}" srcOrd="2" destOrd="0" presId="urn:microsoft.com/office/officeart/2005/8/layout/gear1"/>
    <dgm:cxn modelId="{076E5BD3-536E-5349-801E-2E05C6BE41ED}" type="presOf" srcId="{C82FC6C9-F2AF-40EB-BB60-374F016103A6}" destId="{F7E11909-D80C-4B21-921A-42749C6BB455}" srcOrd="1" destOrd="0" presId="urn:microsoft.com/office/officeart/2005/8/layout/gear1"/>
    <dgm:cxn modelId="{80E4741F-098A-4839-AA79-60ADDD48A75B}" srcId="{2298A04A-496D-4A4A-A95E-4E514373E993}" destId="{0DEF747D-8672-415C-89F6-16C91F927310}" srcOrd="1" destOrd="0" parTransId="{94394DDC-3500-4D88-B616-BDAE09F5FEA0}" sibTransId="{95FBC4E9-D7B3-490D-BD9E-3904B98E3DC7}"/>
    <dgm:cxn modelId="{58B88056-DEDE-1048-9FA0-731B164EF2E7}" type="presOf" srcId="{0DEF747D-8672-415C-89F6-16C91F927310}" destId="{0C4F493C-00F3-43D1-8535-B3BA04CED169}" srcOrd="0" destOrd="0" presId="urn:microsoft.com/office/officeart/2005/8/layout/gear1"/>
    <dgm:cxn modelId="{CA68E10A-C329-AF42-8377-C17C3A112860}" type="presOf" srcId="{B642DAE6-1084-4AF8-BD1A-9D522C397738}" destId="{3D0B9819-A97F-4179-95F5-E1D03316883F}" srcOrd="0" destOrd="0" presId="urn:microsoft.com/office/officeart/2005/8/layout/gear1"/>
    <dgm:cxn modelId="{BD0B3C7B-F7D7-7E45-B61C-7AD12B0B8E1B}" type="presOf" srcId="{5454C75C-FDFE-4BF9-BAC3-247DABEAE06D}" destId="{13F05A9B-3211-4C33-A64D-45B5C3DA1108}" srcOrd="0" destOrd="0" presId="urn:microsoft.com/office/officeart/2005/8/layout/gear1"/>
    <dgm:cxn modelId="{9408B378-7C00-D040-946B-166E8B60EAB1}" type="presParOf" srcId="{BD5978FB-E947-4DE3-B863-CE4F01A7B27D}" destId="{4CF112BD-F75B-450A-A3DB-3651E53A6D55}" srcOrd="0" destOrd="0" presId="urn:microsoft.com/office/officeart/2005/8/layout/gear1"/>
    <dgm:cxn modelId="{E0975E65-37F5-A048-B134-5CE605CA518B}" type="presParOf" srcId="{BD5978FB-E947-4DE3-B863-CE4F01A7B27D}" destId="{F7E11909-D80C-4B21-921A-42749C6BB455}" srcOrd="1" destOrd="0" presId="urn:microsoft.com/office/officeart/2005/8/layout/gear1"/>
    <dgm:cxn modelId="{7D924EFB-EDB1-9F45-9D05-08A71F78CB5A}" type="presParOf" srcId="{BD5978FB-E947-4DE3-B863-CE4F01A7B27D}" destId="{0521E802-38A4-403D-A3D4-E4A6DD6E6C9B}" srcOrd="2" destOrd="0" presId="urn:microsoft.com/office/officeart/2005/8/layout/gear1"/>
    <dgm:cxn modelId="{47A5DF37-9A0E-644D-9B19-039BC09D936D}" type="presParOf" srcId="{BD5978FB-E947-4DE3-B863-CE4F01A7B27D}" destId="{0C4F493C-00F3-43D1-8535-B3BA04CED169}" srcOrd="3" destOrd="0" presId="urn:microsoft.com/office/officeart/2005/8/layout/gear1"/>
    <dgm:cxn modelId="{6F8DFBC9-FAD1-604F-8A50-86555A05927A}" type="presParOf" srcId="{BD5978FB-E947-4DE3-B863-CE4F01A7B27D}" destId="{F276FDCD-8659-4A84-8937-9EF8E3AA2955}" srcOrd="4" destOrd="0" presId="urn:microsoft.com/office/officeart/2005/8/layout/gear1"/>
    <dgm:cxn modelId="{9E5FE5E1-A922-4A4C-940B-B6590B7CAB45}" type="presParOf" srcId="{BD5978FB-E947-4DE3-B863-CE4F01A7B27D}" destId="{BFFB9718-0A32-4D9A-93B9-E6B1F50D08EB}" srcOrd="5" destOrd="0" presId="urn:microsoft.com/office/officeart/2005/8/layout/gear1"/>
    <dgm:cxn modelId="{889EEAD7-35C6-1840-B972-6091CA1894DC}" type="presParOf" srcId="{BD5978FB-E947-4DE3-B863-CE4F01A7B27D}" destId="{196CF7F3-6112-4507-A716-871045E7D522}" srcOrd="6" destOrd="0" presId="urn:microsoft.com/office/officeart/2005/8/layout/gear1"/>
    <dgm:cxn modelId="{FE2E9568-89E1-D34E-8DC8-3E116FF2DDE0}" type="presParOf" srcId="{BD5978FB-E947-4DE3-B863-CE4F01A7B27D}" destId="{19CF9597-5B4F-48E6-969B-D703DB675140}" srcOrd="7" destOrd="0" presId="urn:microsoft.com/office/officeart/2005/8/layout/gear1"/>
    <dgm:cxn modelId="{540970F0-4515-EA4D-8667-87F9DA69F39F}" type="presParOf" srcId="{BD5978FB-E947-4DE3-B863-CE4F01A7B27D}" destId="{FCA07AB8-AAD4-49C9-8AA3-4A558B779EB8}" srcOrd="8" destOrd="0" presId="urn:microsoft.com/office/officeart/2005/8/layout/gear1"/>
    <dgm:cxn modelId="{8DA331FF-7398-AB46-BF4C-C50E288A2EE9}" type="presParOf" srcId="{BD5978FB-E947-4DE3-B863-CE4F01A7B27D}" destId="{0BFB665B-FF24-4419-B8E2-5EF287DCE955}" srcOrd="9" destOrd="0" presId="urn:microsoft.com/office/officeart/2005/8/layout/gear1"/>
    <dgm:cxn modelId="{E09F9E61-9329-C547-B7C2-BD4818556D23}" type="presParOf" srcId="{BD5978FB-E947-4DE3-B863-CE4F01A7B27D}" destId="{3D0B9819-A97F-4179-95F5-E1D03316883F}" srcOrd="10" destOrd="0" presId="urn:microsoft.com/office/officeart/2005/8/layout/gear1"/>
    <dgm:cxn modelId="{CFBEDC8D-557A-5646-B30D-AB1F92126240}" type="presParOf" srcId="{BD5978FB-E947-4DE3-B863-CE4F01A7B27D}" destId="{AC9C435F-973B-4AFD-A506-A6DC7DC95CAC}" srcOrd="11" destOrd="0" presId="urn:microsoft.com/office/officeart/2005/8/layout/gear1"/>
    <dgm:cxn modelId="{CFCEB370-D257-0D4F-99BE-C58117476BDC}" type="presParOf" srcId="{BD5978FB-E947-4DE3-B863-CE4F01A7B27D}" destId="{13F05A9B-3211-4C33-A64D-45B5C3DA110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a:t>Read and/or</a:t>
          </a:r>
          <a:r>
            <a:rPr lang="en-US" baseline="0" dirty="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a:t>Talk</a:t>
          </a:r>
          <a:r>
            <a:rPr lang="en-US" baseline="0" dirty="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a:t>Write about it</a:t>
          </a:r>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C3A2AA8A-6D18-994A-9EA3-C221E41C06EF}" type="presOf" srcId="{C85933CD-E604-D64F-8627-A0B9CE3C3497}" destId="{8003497E-EE36-774C-935C-D3CA34D3025F}" srcOrd="0" destOrd="0" presId="urn:microsoft.com/office/officeart/2009/layout/CircleArrowProcess"/>
    <dgm:cxn modelId="{CD97D3BA-C4B2-6546-84AA-7B32684C82BF}" type="presOf" srcId="{83844E56-9B84-1F4C-96F3-9E6AED045B69}" destId="{FC40E305-E0DF-C244-8548-A4A2C9105ABA}" srcOrd="0" destOrd="0" presId="urn:microsoft.com/office/officeart/2009/layout/CircleArrowProcess"/>
    <dgm:cxn modelId="{D6109CEF-0AD6-594F-8A65-68DEEA540931}" type="presOf" srcId="{2D113853-31D9-F64D-BA31-772C5BED6AAC}" destId="{514E6B65-CDE9-034E-9F21-0E51BCCCAB80}" srcOrd="0" destOrd="0" presId="urn:microsoft.com/office/officeart/2009/layout/CircleArrowProcess"/>
    <dgm:cxn modelId="{6D003D99-18E0-3A49-971E-62ACE98F675A}" type="presOf" srcId="{62728B36-285D-1041-8245-6EF312590895}" destId="{BAB21BB3-A0F9-B840-9715-1FC76155B0B8}" srcOrd="0" destOrd="0" presId="urn:microsoft.com/office/officeart/2009/layout/CircleArrowProcess"/>
    <dgm:cxn modelId="{9908A6C5-75FF-4343-B947-F69BA4F1EF4C}" type="presParOf" srcId="{FC40E305-E0DF-C244-8548-A4A2C9105ABA}" destId="{25429000-11BF-5949-B877-FA064F85D68A}" srcOrd="0" destOrd="0" presId="urn:microsoft.com/office/officeart/2009/layout/CircleArrowProcess"/>
    <dgm:cxn modelId="{5D4A5500-A90D-1242-8F07-27FEF9525211}" type="presParOf" srcId="{25429000-11BF-5949-B877-FA064F85D68A}" destId="{F003F09D-0DD9-464D-B63C-6ADC8A4410B3}" srcOrd="0" destOrd="0" presId="urn:microsoft.com/office/officeart/2009/layout/CircleArrowProcess"/>
    <dgm:cxn modelId="{439301EC-CA0B-1D4E-910C-B19393591806}" type="presParOf" srcId="{FC40E305-E0DF-C244-8548-A4A2C9105ABA}" destId="{BAB21BB3-A0F9-B840-9715-1FC76155B0B8}" srcOrd="1" destOrd="0" presId="urn:microsoft.com/office/officeart/2009/layout/CircleArrowProcess"/>
    <dgm:cxn modelId="{7E377405-4330-A54C-93E5-802BFE59C1C2}" type="presParOf" srcId="{FC40E305-E0DF-C244-8548-A4A2C9105ABA}" destId="{52557BCD-7463-5444-8B0E-9D76B4130D1E}" srcOrd="2" destOrd="0" presId="urn:microsoft.com/office/officeart/2009/layout/CircleArrowProcess"/>
    <dgm:cxn modelId="{F2A18D98-1514-4649-9FFD-FDE66A33A3BF}" type="presParOf" srcId="{52557BCD-7463-5444-8B0E-9D76B4130D1E}" destId="{1E86620D-846F-6741-A45E-18D834F1DF08}" srcOrd="0" destOrd="0" presId="urn:microsoft.com/office/officeart/2009/layout/CircleArrowProcess"/>
    <dgm:cxn modelId="{2AFD15B6-DB51-3843-8434-0D4634FFBE52}" type="presParOf" srcId="{FC40E305-E0DF-C244-8548-A4A2C9105ABA}" destId="{8003497E-EE36-774C-935C-D3CA34D3025F}" srcOrd="3" destOrd="0" presId="urn:microsoft.com/office/officeart/2009/layout/CircleArrowProcess"/>
    <dgm:cxn modelId="{C3E834B5-A482-8246-942F-CC044963E6C9}" type="presParOf" srcId="{FC40E305-E0DF-C244-8548-A4A2C9105ABA}" destId="{40A59447-4FE0-A645-B08E-131F78D3659D}" srcOrd="4" destOrd="0" presId="urn:microsoft.com/office/officeart/2009/layout/CircleArrowProcess"/>
    <dgm:cxn modelId="{F81A617F-E282-5B41-B0E4-0DFF24776720}" type="presParOf" srcId="{40A59447-4FE0-A645-B08E-131F78D3659D}" destId="{657DC6E9-F4D5-DC4A-A75B-7281836DEFFA}" srcOrd="0" destOrd="0" presId="urn:microsoft.com/office/officeart/2009/layout/CircleArrowProcess"/>
    <dgm:cxn modelId="{86DEE1AF-CD58-424E-8EBA-3215F1CF640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a:t>Read and/or</a:t>
          </a:r>
          <a:r>
            <a:rPr lang="en-US" baseline="0" dirty="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a:t>Talk</a:t>
          </a:r>
          <a:r>
            <a:rPr lang="en-US" baseline="0" dirty="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a:t>Write about it</a:t>
          </a:r>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C3A2AA8A-6D18-994A-9EA3-C221E41C06EF}" type="presOf" srcId="{C85933CD-E604-D64F-8627-A0B9CE3C3497}" destId="{8003497E-EE36-774C-935C-D3CA34D3025F}" srcOrd="0" destOrd="0" presId="urn:microsoft.com/office/officeart/2009/layout/CircleArrowProcess"/>
    <dgm:cxn modelId="{CD97D3BA-C4B2-6546-84AA-7B32684C82BF}" type="presOf" srcId="{83844E56-9B84-1F4C-96F3-9E6AED045B69}" destId="{FC40E305-E0DF-C244-8548-A4A2C9105ABA}" srcOrd="0" destOrd="0" presId="urn:microsoft.com/office/officeart/2009/layout/CircleArrowProcess"/>
    <dgm:cxn modelId="{D6109CEF-0AD6-594F-8A65-68DEEA540931}" type="presOf" srcId="{2D113853-31D9-F64D-BA31-772C5BED6AAC}" destId="{514E6B65-CDE9-034E-9F21-0E51BCCCAB80}" srcOrd="0" destOrd="0" presId="urn:microsoft.com/office/officeart/2009/layout/CircleArrowProcess"/>
    <dgm:cxn modelId="{6D003D99-18E0-3A49-971E-62ACE98F675A}" type="presOf" srcId="{62728B36-285D-1041-8245-6EF312590895}" destId="{BAB21BB3-A0F9-B840-9715-1FC76155B0B8}" srcOrd="0" destOrd="0" presId="urn:microsoft.com/office/officeart/2009/layout/CircleArrowProcess"/>
    <dgm:cxn modelId="{9908A6C5-75FF-4343-B947-F69BA4F1EF4C}" type="presParOf" srcId="{FC40E305-E0DF-C244-8548-A4A2C9105ABA}" destId="{25429000-11BF-5949-B877-FA064F85D68A}" srcOrd="0" destOrd="0" presId="urn:microsoft.com/office/officeart/2009/layout/CircleArrowProcess"/>
    <dgm:cxn modelId="{5D4A5500-A90D-1242-8F07-27FEF9525211}" type="presParOf" srcId="{25429000-11BF-5949-B877-FA064F85D68A}" destId="{F003F09D-0DD9-464D-B63C-6ADC8A4410B3}" srcOrd="0" destOrd="0" presId="urn:microsoft.com/office/officeart/2009/layout/CircleArrowProcess"/>
    <dgm:cxn modelId="{439301EC-CA0B-1D4E-910C-B19393591806}" type="presParOf" srcId="{FC40E305-E0DF-C244-8548-A4A2C9105ABA}" destId="{BAB21BB3-A0F9-B840-9715-1FC76155B0B8}" srcOrd="1" destOrd="0" presId="urn:microsoft.com/office/officeart/2009/layout/CircleArrowProcess"/>
    <dgm:cxn modelId="{7E377405-4330-A54C-93E5-802BFE59C1C2}" type="presParOf" srcId="{FC40E305-E0DF-C244-8548-A4A2C9105ABA}" destId="{52557BCD-7463-5444-8B0E-9D76B4130D1E}" srcOrd="2" destOrd="0" presId="urn:microsoft.com/office/officeart/2009/layout/CircleArrowProcess"/>
    <dgm:cxn modelId="{F2A18D98-1514-4649-9FFD-FDE66A33A3BF}" type="presParOf" srcId="{52557BCD-7463-5444-8B0E-9D76B4130D1E}" destId="{1E86620D-846F-6741-A45E-18D834F1DF08}" srcOrd="0" destOrd="0" presId="urn:microsoft.com/office/officeart/2009/layout/CircleArrowProcess"/>
    <dgm:cxn modelId="{2AFD15B6-DB51-3843-8434-0D4634FFBE52}" type="presParOf" srcId="{FC40E305-E0DF-C244-8548-A4A2C9105ABA}" destId="{8003497E-EE36-774C-935C-D3CA34D3025F}" srcOrd="3" destOrd="0" presId="urn:microsoft.com/office/officeart/2009/layout/CircleArrowProcess"/>
    <dgm:cxn modelId="{C3E834B5-A482-8246-942F-CC044963E6C9}" type="presParOf" srcId="{FC40E305-E0DF-C244-8548-A4A2C9105ABA}" destId="{40A59447-4FE0-A645-B08E-131F78D3659D}" srcOrd="4" destOrd="0" presId="urn:microsoft.com/office/officeart/2009/layout/CircleArrowProcess"/>
    <dgm:cxn modelId="{F81A617F-E282-5B41-B0E4-0DFF24776720}" type="presParOf" srcId="{40A59447-4FE0-A645-B08E-131F78D3659D}" destId="{657DC6E9-F4D5-DC4A-A75B-7281836DEFFA}" srcOrd="0" destOrd="0" presId="urn:microsoft.com/office/officeart/2009/layout/CircleArrowProcess"/>
    <dgm:cxn modelId="{86DEE1AF-CD58-424E-8EBA-3215F1CF640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they reached 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pt>
    <dgm:pt modelId="{6B80EB6C-A5E0-9C46-9761-2792BFE436D4}" type="pres">
      <dgm:prSet presAssocID="{38B42F2E-62DB-CE46-8362-415A725ABB7C}" presName="arrowAndChildren" presStyleCnt="0"/>
      <dgm:spPr/>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pt>
    <dgm:pt modelId="{6952F375-7750-EB4C-B354-4D484C729154}" type="pres">
      <dgm:prSet presAssocID="{307165E4-8FC7-954A-AA66-9DF74383956A}" presName="arrowAndChildren" presStyleCnt="0"/>
      <dgm:spPr/>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90A833F7-D90C-914F-9FB9-A6E169D8D7BC}" type="presOf" srcId="{38B42F2E-62DB-CE46-8362-415A725ABB7C}" destId="{F1004451-EFDB-684A-95EE-806F502F65A8}" srcOrd="1" destOrd="0" presId="urn:microsoft.com/office/officeart/2005/8/layout/process4"/>
    <dgm:cxn modelId="{B79C9A00-666E-834C-A604-1B28BF2C9819}" type="presOf" srcId="{38B42F2E-62DB-CE46-8362-415A725ABB7C}" destId="{24B7B846-B538-4E42-B463-019FD45C202F}" srcOrd="0" destOrd="0" presId="urn:microsoft.com/office/officeart/2005/8/layout/process4"/>
    <dgm:cxn modelId="{8DA753AA-CB54-9A4E-A359-2A5FFEB732C3}" type="presOf" srcId="{3B7075F6-FB99-CE41-A640-D14FA74DF5B3}" destId="{85AB39FB-59DF-0245-A4C6-1BA9AFEF9D15}" srcOrd="1" destOrd="0" presId="urn:microsoft.com/office/officeart/2005/8/layout/process4"/>
    <dgm:cxn modelId="{76101D34-CB46-DD48-8972-7CD18132FD13}" type="presOf" srcId="{307165E4-8FC7-954A-AA66-9DF74383956A}" destId="{E23630B8-2093-3D41-BE66-CD78F00D0158}" srcOrd="1"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21F36E8C-7A17-9F4F-BDC5-DA99C968F03F}" type="presOf" srcId="{BC4D024E-0AD2-DF4A-95E8-A05E1E468029}" destId="{D4E6E977-C7A0-9549-873E-E9A742C6ECE5}" srcOrd="0" destOrd="0" presId="urn:microsoft.com/office/officeart/2005/8/layout/process4"/>
    <dgm:cxn modelId="{441345F5-BAB4-CF4D-AEA8-66A90F917F13}" type="presOf" srcId="{E8598197-8E65-2843-B12F-05DC5507BA7F}" destId="{96AB6710-2EEC-8241-97F4-99042AEB2473}"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915F3F75-FC46-3747-9B70-6FC2DAE467B7}" type="presOf" srcId="{BADD5172-F871-CA4C-AFC6-0CE4FD9761EB}" destId="{DF44FE76-48EA-5343-8CBE-CBD3631ACA6B}" srcOrd="0" destOrd="0" presId="urn:microsoft.com/office/officeart/2005/8/layout/process4"/>
    <dgm:cxn modelId="{A0969E2C-9A22-BC44-83C5-B18DE3901041}" type="presOf" srcId="{307165E4-8FC7-954A-AA66-9DF74383956A}" destId="{A61EAA39-0608-A542-AA85-F912ABCBEB3A}" srcOrd="0" destOrd="0" presId="urn:microsoft.com/office/officeart/2005/8/layout/process4"/>
    <dgm:cxn modelId="{ED87BB86-33A6-3B44-BCE3-3BB4B0AC4FA1}" type="presOf" srcId="{3B7075F6-FB99-CE41-A640-D14FA74DF5B3}" destId="{C3C43F3F-3832-E849-978C-2E7497608C96}"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9FBCD57F-694F-2344-9D94-59E34963E92D}" type="presOf" srcId="{57B0E50C-D85D-0943-A36E-842E8176F229}" destId="{B88937AB-B580-F34F-AE1B-4C6D12758D91}" srcOrd="0" destOrd="0" presId="urn:microsoft.com/office/officeart/2005/8/layout/process4"/>
    <dgm:cxn modelId="{A5AAF5EF-00DE-8F42-B568-E1790E8D2F81}" type="presParOf" srcId="{DF44FE76-48EA-5343-8CBE-CBD3631ACA6B}" destId="{9A98D6D7-DD4A-B64A-AA1E-0119392E7F14}" srcOrd="0" destOrd="0" presId="urn:microsoft.com/office/officeart/2005/8/layout/process4"/>
    <dgm:cxn modelId="{679F9183-0845-CE4E-8EEA-26011A360167}" type="presParOf" srcId="{9A98D6D7-DD4A-B64A-AA1E-0119392E7F14}" destId="{C3C43F3F-3832-E849-978C-2E7497608C96}" srcOrd="0" destOrd="0" presId="urn:microsoft.com/office/officeart/2005/8/layout/process4"/>
    <dgm:cxn modelId="{C04B3206-BEDF-F04D-91E9-96B95BC56D5A}" type="presParOf" srcId="{9A98D6D7-DD4A-B64A-AA1E-0119392E7F14}" destId="{85AB39FB-59DF-0245-A4C6-1BA9AFEF9D15}" srcOrd="1" destOrd="0" presId="urn:microsoft.com/office/officeart/2005/8/layout/process4"/>
    <dgm:cxn modelId="{74804A33-83D6-0B47-B642-4378CED5D630}" type="presParOf" srcId="{9A98D6D7-DD4A-B64A-AA1E-0119392E7F14}" destId="{80E966AA-87D8-4446-AB15-E8C02AA25B91}" srcOrd="2" destOrd="0" presId="urn:microsoft.com/office/officeart/2005/8/layout/process4"/>
    <dgm:cxn modelId="{BB64A356-6A1B-DC4D-BF52-D6C782D5382C}" type="presParOf" srcId="{80E966AA-87D8-4446-AB15-E8C02AA25B91}" destId="{B88937AB-B580-F34F-AE1B-4C6D12758D91}" srcOrd="0" destOrd="0" presId="urn:microsoft.com/office/officeart/2005/8/layout/process4"/>
    <dgm:cxn modelId="{C95C1940-B4A8-4440-BEC1-A5C12F3ABAC3}" type="presParOf" srcId="{DF44FE76-48EA-5343-8CBE-CBD3631ACA6B}" destId="{0CC56CF3-1D15-FE47-B329-3BC580F01F4A}" srcOrd="1" destOrd="0" presId="urn:microsoft.com/office/officeart/2005/8/layout/process4"/>
    <dgm:cxn modelId="{CC340AF8-EAB5-644A-A1AA-FDB6A6EAB735}" type="presParOf" srcId="{DF44FE76-48EA-5343-8CBE-CBD3631ACA6B}" destId="{6B80EB6C-A5E0-9C46-9761-2792BFE436D4}" srcOrd="2" destOrd="0" presId="urn:microsoft.com/office/officeart/2005/8/layout/process4"/>
    <dgm:cxn modelId="{47B98F91-43C3-AD4A-904F-7CF398C68BAC}" type="presParOf" srcId="{6B80EB6C-A5E0-9C46-9761-2792BFE436D4}" destId="{24B7B846-B538-4E42-B463-019FD45C202F}" srcOrd="0" destOrd="0" presId="urn:microsoft.com/office/officeart/2005/8/layout/process4"/>
    <dgm:cxn modelId="{157E8157-92DE-EA40-809E-122A14113D2B}" type="presParOf" srcId="{6B80EB6C-A5E0-9C46-9761-2792BFE436D4}" destId="{F1004451-EFDB-684A-95EE-806F502F65A8}" srcOrd="1" destOrd="0" presId="urn:microsoft.com/office/officeart/2005/8/layout/process4"/>
    <dgm:cxn modelId="{46DB3293-0E14-0B4B-ACFA-86BDE82DDC6D}" type="presParOf" srcId="{6B80EB6C-A5E0-9C46-9761-2792BFE436D4}" destId="{9B845DC4-0FAD-7645-89AB-D48C559DB4CC}" srcOrd="2" destOrd="0" presId="urn:microsoft.com/office/officeart/2005/8/layout/process4"/>
    <dgm:cxn modelId="{697BA48C-623F-854F-9174-58235B48F824}" type="presParOf" srcId="{9B845DC4-0FAD-7645-89AB-D48C559DB4CC}" destId="{96AB6710-2EEC-8241-97F4-99042AEB2473}" srcOrd="0" destOrd="0" presId="urn:microsoft.com/office/officeart/2005/8/layout/process4"/>
    <dgm:cxn modelId="{87F40CDA-BDFC-7B47-B351-0AEB668C1389}" type="presParOf" srcId="{DF44FE76-48EA-5343-8CBE-CBD3631ACA6B}" destId="{F32D84F1-782D-0140-BD6E-8A7A1608303A}" srcOrd="3" destOrd="0" presId="urn:microsoft.com/office/officeart/2005/8/layout/process4"/>
    <dgm:cxn modelId="{31CBD8E5-8064-3548-84F1-93C982D3744C}" type="presParOf" srcId="{DF44FE76-48EA-5343-8CBE-CBD3631ACA6B}" destId="{6952F375-7750-EB4C-B354-4D484C729154}" srcOrd="4" destOrd="0" presId="urn:microsoft.com/office/officeart/2005/8/layout/process4"/>
    <dgm:cxn modelId="{2FA25D3F-137D-B247-9CD6-F982CE6DE491}" type="presParOf" srcId="{6952F375-7750-EB4C-B354-4D484C729154}" destId="{A61EAA39-0608-A542-AA85-F912ABCBEB3A}" srcOrd="0" destOrd="0" presId="urn:microsoft.com/office/officeart/2005/8/layout/process4"/>
    <dgm:cxn modelId="{34D0013A-979C-8E4B-9888-B6E1649E7365}" type="presParOf" srcId="{6952F375-7750-EB4C-B354-4D484C729154}" destId="{E23630B8-2093-3D41-BE66-CD78F00D0158}" srcOrd="1" destOrd="0" presId="urn:microsoft.com/office/officeart/2005/8/layout/process4"/>
    <dgm:cxn modelId="{64252A0F-6D41-914B-BB44-F69A36B01A9C}" type="presParOf" srcId="{6952F375-7750-EB4C-B354-4D484C729154}" destId="{A94ABFEF-26FF-B741-BF7D-73849BD9AB17}" srcOrd="2" destOrd="0" presId="urn:microsoft.com/office/officeart/2005/8/layout/process4"/>
    <dgm:cxn modelId="{934EE6DB-18DF-694A-9ECF-E9A7698DF373}"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112BD-F75B-450A-A3DB-3651E53A6D55}">
      <dsp:nvSpPr>
        <dsp:cNvPr id="0" name=""/>
        <dsp:cNvSpPr/>
      </dsp:nvSpPr>
      <dsp:spPr>
        <a:xfrm>
          <a:off x="5266982" y="2527491"/>
          <a:ext cx="3089155" cy="3089155"/>
        </a:xfrm>
        <a:prstGeom prst="gear9">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solidFill>
                <a:schemeClr val="bg1"/>
              </a:solidFill>
            </a:rPr>
            <a:t>Interpersonal</a:t>
          </a:r>
        </a:p>
      </dsp:txBody>
      <dsp:txXfrm>
        <a:off x="5888040" y="3251111"/>
        <a:ext cx="1847039" cy="1587889"/>
      </dsp:txXfrm>
    </dsp:sp>
    <dsp:sp modelId="{0C4F493C-00F3-43D1-8535-B3BA04CED169}">
      <dsp:nvSpPr>
        <dsp:cNvPr id="0" name=""/>
        <dsp:cNvSpPr/>
      </dsp:nvSpPr>
      <dsp:spPr>
        <a:xfrm>
          <a:off x="3183902" y="1797327"/>
          <a:ext cx="2818163" cy="2246658"/>
        </a:xfrm>
        <a:prstGeom prst="gear6">
          <a:avLst/>
        </a:prstGeom>
        <a:solidFill>
          <a:schemeClr val="accent5">
            <a:hueOff val="-4966938"/>
            <a:satOff val="19906"/>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solidFill>
                <a:schemeClr val="bg1"/>
              </a:solidFill>
            </a:rPr>
            <a:t>Presentational</a:t>
          </a:r>
        </a:p>
      </dsp:txBody>
      <dsp:txXfrm>
        <a:off x="3832580" y="2366348"/>
        <a:ext cx="1520807" cy="1108616"/>
      </dsp:txXfrm>
    </dsp:sp>
    <dsp:sp modelId="{196CF7F3-6112-4507-A716-871045E7D522}">
      <dsp:nvSpPr>
        <dsp:cNvPr id="0" name=""/>
        <dsp:cNvSpPr/>
      </dsp:nvSpPr>
      <dsp:spPr>
        <a:xfrm rot="20700000">
          <a:off x="4537565" y="298391"/>
          <a:ext cx="2582162" cy="2099206"/>
        </a:xfrm>
        <a:prstGeom prst="gear6">
          <a:avLst/>
        </a:prstGeom>
        <a:solidFill>
          <a:schemeClr val="accent5">
            <a:hueOff val="-9933876"/>
            <a:satOff val="39811"/>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a:solidFill>
                <a:schemeClr val="bg1"/>
              </a:solidFill>
            </a:rPr>
            <a:t>Interpretive</a:t>
          </a:r>
        </a:p>
      </dsp:txBody>
      <dsp:txXfrm rot="-20700000">
        <a:off x="5132555" y="730164"/>
        <a:ext cx="1392183" cy="1235662"/>
      </dsp:txXfrm>
    </dsp:sp>
    <dsp:sp modelId="{3D0B9819-A97F-4179-95F5-E1D03316883F}">
      <dsp:nvSpPr>
        <dsp:cNvPr id="0" name=""/>
        <dsp:cNvSpPr/>
      </dsp:nvSpPr>
      <dsp:spPr>
        <a:xfrm>
          <a:off x="5045370" y="2052231"/>
          <a:ext cx="3954119" cy="3954119"/>
        </a:xfrm>
        <a:prstGeom prst="circularArrow">
          <a:avLst>
            <a:gd name="adj1" fmla="val 4687"/>
            <a:gd name="adj2" fmla="val 299029"/>
            <a:gd name="adj3" fmla="val 2542172"/>
            <a:gd name="adj4" fmla="val 15806349"/>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9C435F-973B-4AFD-A506-A6DC7DC95CAC}">
      <dsp:nvSpPr>
        <dsp:cNvPr id="0" name=""/>
        <dsp:cNvSpPr/>
      </dsp:nvSpPr>
      <dsp:spPr>
        <a:xfrm>
          <a:off x="3071776" y="1294122"/>
          <a:ext cx="2872914" cy="2872914"/>
        </a:xfrm>
        <a:prstGeom prst="leftCircularArrow">
          <a:avLst>
            <a:gd name="adj1" fmla="val 6452"/>
            <a:gd name="adj2" fmla="val 429999"/>
            <a:gd name="adj3" fmla="val 10489124"/>
            <a:gd name="adj4" fmla="val 14837806"/>
            <a:gd name="adj5" fmla="val 7527"/>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F05A9B-3211-4C33-A64D-45B5C3DA1108}">
      <dsp:nvSpPr>
        <dsp:cNvPr id="0" name=""/>
        <dsp:cNvSpPr/>
      </dsp:nvSpPr>
      <dsp:spPr>
        <a:xfrm>
          <a:off x="4218837" y="-240902"/>
          <a:ext cx="3097580" cy="3097580"/>
        </a:xfrm>
        <a:prstGeom prst="circularArrow">
          <a:avLst>
            <a:gd name="adj1" fmla="val 5984"/>
            <a:gd name="adj2" fmla="val 394124"/>
            <a:gd name="adj3" fmla="val 13313824"/>
            <a:gd name="adj4" fmla="val 10508221"/>
            <a:gd name="adj5" fmla="val 6981"/>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942613"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810955"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Read and/or</a:t>
          </a:r>
          <a:r>
            <a:rPr lang="en-US" sz="2200" kern="1200" baseline="0" dirty="0"/>
            <a:t> listen 	</a:t>
          </a:r>
          <a:endParaRPr lang="en-US" sz="2200" kern="1200" dirty="0"/>
        </a:p>
      </dsp:txBody>
      <dsp:txXfrm>
        <a:off x="2810955" y="1203585"/>
        <a:ext cx="2609602" cy="658546"/>
      </dsp:txXfrm>
    </dsp:sp>
    <dsp:sp modelId="{1E86620D-846F-6741-A45E-18D834F1DF08}">
      <dsp:nvSpPr>
        <dsp:cNvPr id="0" name=""/>
        <dsp:cNvSpPr/>
      </dsp:nvSpPr>
      <dsp:spPr>
        <a:xfrm>
          <a:off x="2242473"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746033"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Talk</a:t>
          </a:r>
          <a:r>
            <a:rPr lang="en-US" sz="2200" kern="1200" baseline="0" dirty="0"/>
            <a:t> about it	</a:t>
          </a:r>
          <a:endParaRPr lang="en-US" sz="2200" kern="1200" dirty="0"/>
        </a:p>
      </dsp:txBody>
      <dsp:txXfrm>
        <a:off x="2746033" y="2335026"/>
        <a:ext cx="2291505" cy="788119"/>
      </dsp:txXfrm>
    </dsp:sp>
    <dsp:sp modelId="{657DC6E9-F4D5-DC4A-A75B-7281836DEFFA}">
      <dsp:nvSpPr>
        <dsp:cNvPr id="0" name=""/>
        <dsp:cNvSpPr/>
      </dsp:nvSpPr>
      <dsp:spPr>
        <a:xfrm>
          <a:off x="3122027"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503103"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Write about it</a:t>
          </a:r>
        </a:p>
      </dsp:txBody>
      <dsp:txXfrm>
        <a:off x="3503103" y="3826271"/>
        <a:ext cx="1400752" cy="7002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942613"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810955"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Read and/or</a:t>
          </a:r>
          <a:r>
            <a:rPr lang="en-US" sz="2200" kern="1200" baseline="0" dirty="0"/>
            <a:t> listen 	</a:t>
          </a:r>
          <a:endParaRPr lang="en-US" sz="2200" kern="1200" dirty="0"/>
        </a:p>
      </dsp:txBody>
      <dsp:txXfrm>
        <a:off x="2810955" y="1203585"/>
        <a:ext cx="2609602" cy="658546"/>
      </dsp:txXfrm>
    </dsp:sp>
    <dsp:sp modelId="{1E86620D-846F-6741-A45E-18D834F1DF08}">
      <dsp:nvSpPr>
        <dsp:cNvPr id="0" name=""/>
        <dsp:cNvSpPr/>
      </dsp:nvSpPr>
      <dsp:spPr>
        <a:xfrm>
          <a:off x="2242473"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746033"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Talk</a:t>
          </a:r>
          <a:r>
            <a:rPr lang="en-US" sz="2200" kern="1200" baseline="0" dirty="0"/>
            <a:t> about it	</a:t>
          </a:r>
          <a:endParaRPr lang="en-US" sz="2200" kern="1200" dirty="0"/>
        </a:p>
      </dsp:txBody>
      <dsp:txXfrm>
        <a:off x="2746033" y="2335026"/>
        <a:ext cx="2291505" cy="788119"/>
      </dsp:txXfrm>
    </dsp:sp>
    <dsp:sp modelId="{657DC6E9-F4D5-DC4A-A75B-7281836DEFFA}">
      <dsp:nvSpPr>
        <dsp:cNvPr id="0" name=""/>
        <dsp:cNvSpPr/>
      </dsp:nvSpPr>
      <dsp:spPr>
        <a:xfrm>
          <a:off x="3122027"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503103"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a:t>Write about it</a:t>
          </a:r>
        </a:p>
      </dsp:txBody>
      <dsp:txXfrm>
        <a:off x="3503103" y="3826271"/>
        <a:ext cx="1400752" cy="7002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594717"/>
          <a:ext cx="11038114" cy="1179866"/>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594717"/>
        <a:ext cx="11038114" cy="637127"/>
      </dsp:txXfrm>
    </dsp:sp>
    <dsp:sp modelId="{B88937AB-B580-F34F-AE1B-4C6D12758D91}">
      <dsp:nvSpPr>
        <dsp:cNvPr id="0" name=""/>
        <dsp:cNvSpPr/>
      </dsp:nvSpPr>
      <dsp:spPr>
        <a:xfrm>
          <a:off x="0" y="4208247"/>
          <a:ext cx="11038114" cy="542738"/>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does it take to get there?</a:t>
          </a:r>
        </a:p>
      </dsp:txBody>
      <dsp:txXfrm>
        <a:off x="0" y="4208247"/>
        <a:ext cx="11038114" cy="542738"/>
      </dsp:txXfrm>
    </dsp:sp>
    <dsp:sp modelId="{F1004451-EFDB-684A-95EE-806F502F65A8}">
      <dsp:nvSpPr>
        <dsp:cNvPr id="0" name=""/>
        <dsp:cNvSpPr/>
      </dsp:nvSpPr>
      <dsp:spPr>
        <a:xfrm rot="10800000">
          <a:off x="0" y="179778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97780"/>
        <a:ext cx="11038114" cy="636936"/>
      </dsp:txXfrm>
    </dsp:sp>
    <dsp:sp modelId="{96AB6710-2EEC-8241-97F4-99042AEB2473}">
      <dsp:nvSpPr>
        <dsp:cNvPr id="0" name=""/>
        <dsp:cNvSpPr/>
      </dsp:nvSpPr>
      <dsp:spPr>
        <a:xfrm>
          <a:off x="0" y="2434717"/>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dirty="0"/>
            <a:t>How will you and learners know they reached the goals?</a:t>
          </a:r>
          <a:endParaRPr lang="en-US" sz="3300" kern="1200"/>
        </a:p>
      </dsp:txBody>
      <dsp:txXfrm>
        <a:off x="0" y="2434717"/>
        <a:ext cx="11038114" cy="542575"/>
      </dsp:txXfrm>
    </dsp:sp>
    <dsp:sp modelId="{E23630B8-2093-3D41-BE66-CD78F00D0158}">
      <dsp:nvSpPr>
        <dsp:cNvPr id="0" name=""/>
        <dsp:cNvSpPr/>
      </dsp:nvSpPr>
      <dsp:spPr>
        <a:xfrm rot="10800000">
          <a:off x="0" y="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11038114" cy="636936"/>
      </dsp:txXfrm>
    </dsp:sp>
    <dsp:sp modelId="{D4E6E977-C7A0-9549-873E-E9A742C6ECE5}">
      <dsp:nvSpPr>
        <dsp:cNvPr id="0" name=""/>
        <dsp:cNvSpPr/>
      </dsp:nvSpPr>
      <dsp:spPr>
        <a:xfrm>
          <a:off x="0" y="637780"/>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are the goals?</a:t>
          </a:r>
        </a:p>
      </dsp:txBody>
      <dsp:txXfrm>
        <a:off x="0" y="637780"/>
        <a:ext cx="11038114" cy="542575"/>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30832E-575E-1844-AD2F-FD8B3735A236}" type="datetimeFigureOut">
              <a:t>5/22/18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1CF460-F152-A544-8D6D-E2DBE3C7DC74}" type="slidenum">
              <a:t>‹#›</a:t>
            </a:fld>
            <a:endParaRPr lang="en-US"/>
          </a:p>
        </p:txBody>
      </p:sp>
    </p:spTree>
    <p:extLst>
      <p:ext uri="{BB962C8B-B14F-4D97-AF65-F5344CB8AC3E}">
        <p14:creationId xmlns:p14="http://schemas.microsoft.com/office/powerpoint/2010/main" val="3187039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 Id="rId3" Type="http://schemas.openxmlformats.org/officeDocument/2006/relationships/hyperlink" Target="https://www.galapagos-islands-tourguide.com/piqueros.html"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423CC3-DC6B-484B-8461-0EC322AAAFF9}" type="slidenum">
              <a:rPr kumimoji="0" lang="uk-UA"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9603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48</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3549948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41B5-043F-3048-928E-8B57F55E3605}" type="slidenum">
              <a:rPr kumimoji="0" lang="uk-UA"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uk-UA"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8030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2829D9-7160-FB45-8C46-0EDD3E4336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6966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xfrm>
            <a:off x="381000" y="685800"/>
            <a:ext cx="6096000" cy="3429000"/>
          </a:xfrm>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9A8DA6-FEDF-624A-9459-28ED18B6D905}" type="slidenum">
              <a:rPr kumimoji="0" lang="en-US" sz="1200" b="0" i="0" u="none" strike="noStrike" kern="1200" cap="none" spc="0" normalizeH="0" baseline="0" noProof="0" smtClean="0">
                <a:ln>
                  <a:noFill/>
                </a:ln>
                <a:solidFill>
                  <a:prstClr val="black"/>
                </a:solidFill>
                <a:effectLst/>
                <a:uLnTx/>
                <a:uFillTx/>
                <a:latin typeface="Arial" pitchFamily="-65" charset="0"/>
                <a:ea typeface="ＭＳ Ｐゴシック" pitchFamily="-65" charset="-128"/>
                <a:cs typeface="ＭＳ Ｐゴシック" pitchFamily="-65" charset="-128"/>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232004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57D714-1E66-47A3-A3C5-F9898E7493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6740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Los Piqueros de Patas Azules</a:t>
            </a:r>
            <a:r>
              <a:rPr lang="en-US"/>
              <a:t>.</a:t>
            </a:r>
          </a:p>
          <a:p>
            <a:endParaRPr lang="en-US"/>
          </a:p>
          <a:p>
            <a:r>
              <a:rPr lang="en-US" b="1"/>
              <a:t>Albatros de Galapagos</a:t>
            </a:r>
          </a:p>
          <a:p>
            <a:endParaRPr lang="en-US"/>
          </a:p>
        </p:txBody>
      </p:sp>
      <p:sp>
        <p:nvSpPr>
          <p:cNvPr id="4" name="Slide Number Placeholder 3"/>
          <p:cNvSpPr>
            <a:spLocks noGrp="1"/>
          </p:cNvSpPr>
          <p:nvPr>
            <p:ph type="sldNum" sz="quarter" idx="10"/>
          </p:nvPr>
        </p:nvSpPr>
        <p:spPr/>
        <p:txBody>
          <a:bodyPr/>
          <a:lstStyle/>
          <a:p>
            <a:fld id="{971CF460-F152-A544-8D6D-E2DBE3C7DC74}" type="slidenum">
              <a:rPr lang="uk-UA"/>
              <a:t>28</a:t>
            </a:fld>
            <a:endParaRPr lang="uk-UA"/>
          </a:p>
        </p:txBody>
      </p:sp>
    </p:spTree>
    <p:extLst>
      <p:ext uri="{BB962C8B-B14F-4D97-AF65-F5344CB8AC3E}">
        <p14:creationId xmlns:p14="http://schemas.microsoft.com/office/powerpoint/2010/main" val="1899519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1CF460-F152-A544-8D6D-E2DBE3C7DC74}" type="slidenum">
              <a:rPr lang="uk-UA"/>
              <a:t>29</a:t>
            </a:fld>
            <a:endParaRPr lang="uk-UA"/>
          </a:p>
        </p:txBody>
      </p:sp>
    </p:spTree>
    <p:extLst>
      <p:ext uri="{BB962C8B-B14F-4D97-AF65-F5344CB8AC3E}">
        <p14:creationId xmlns:p14="http://schemas.microsoft.com/office/powerpoint/2010/main" val="515618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31</a:t>
            </a:fld>
            <a:endParaRPr lang="en-US"/>
          </a:p>
        </p:txBody>
      </p:sp>
    </p:spTree>
    <p:extLst>
      <p:ext uri="{BB962C8B-B14F-4D97-AF65-F5344CB8AC3E}">
        <p14:creationId xmlns:p14="http://schemas.microsoft.com/office/powerpoint/2010/main" val="3101279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667E1-E601-4AAF-B95C-B25720D70A6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197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38</a:t>
            </a:fld>
            <a:endParaRPr lang="uk-UA"/>
          </a:p>
        </p:txBody>
      </p:sp>
    </p:spTree>
    <p:extLst>
      <p:ext uri="{BB962C8B-B14F-4D97-AF65-F5344CB8AC3E}">
        <p14:creationId xmlns:p14="http://schemas.microsoft.com/office/powerpoint/2010/main" val="822871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1CF460-F152-A544-8D6D-E2DBE3C7DC74}" type="slidenum">
              <a:rPr lang="uk-UA"/>
              <a:t>41</a:t>
            </a:fld>
            <a:endParaRPr lang="uk-UA"/>
          </a:p>
        </p:txBody>
      </p:sp>
    </p:spTree>
    <p:extLst>
      <p:ext uri="{BB962C8B-B14F-4D97-AF65-F5344CB8AC3E}">
        <p14:creationId xmlns:p14="http://schemas.microsoft.com/office/powerpoint/2010/main" val="1093302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041EE356-36FB-E14A-B655-937D19B42452}"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305068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735BA93-7800-5348-8F4B-19B04C5B59CE}"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910601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FB1C818-B8E5-0E43-9841-AF9B1D717E8F}"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24997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6515FFE-AFCF-EC4B-BFC5-879A19C2C891}"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71941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5BF6D11C-8DDA-604B-94D3-940C478080DB}"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642452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80A550EA-531C-EF4C-924E-ED15BD894D21}" type="datetime1">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455978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B12D7157-E355-6243-8E58-94BCF03B62D4}" type="datetime1">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14761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709E4CF-71F4-FA4D-BCB9-B460A967756D}"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1263322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5864319-00C5-C243-9B4A-4A14951578D0}"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762855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CD0AE40B-6AAB-714D-BAB3-E024F974EA27}"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816402338"/>
      </p:ext>
    </p:extLst>
  </p:cSld>
  <p:clrMapOvr>
    <a:masterClrMapping/>
  </p:clrMapOvr>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4A590ACB-65FF-D24A-A572-649E18147870}"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721669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4BA6815-9C90-794A-9DD1-94760AB4D989}" type="datetime1">
              <a:t>5/22/18</a:t>
            </a:fld>
            <a:endParaRPr lang="en-US" dirty="0"/>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703245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12C46D81-E550-7D45-879A-7241DA68BCE2}"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224597100"/>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F5B53D17-F820-D14C-A08B-A0CC07574820}"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1089300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F4ABB34-C1F2-AD4C-AA2C-647A1EA7F66B}"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533901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2EA4995F-9F40-F54F-BDD0-0A1B362A93C9}"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790382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A6F179C9-C4F4-7F44-9A42-1A9D331B24CA}"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534198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705A142-76EF-9248-9DBF-9C9F8FC23FEA}"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7134589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FDD1A6A4-C831-DA4D-805F-F8F5F86F4AA5}"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1748609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1844F88-9976-3A43-A4C0-598C6A4736CA}"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9047200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DAF0A93-00D1-A542-888E-AA13EBD63366}"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631391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DE9FE48-DEED-8547-B9D2-B2FFD08A343E}"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extLst>
      <p:ext uri="{BB962C8B-B14F-4D97-AF65-F5344CB8AC3E}">
        <p14:creationId xmlns:p14="http://schemas.microsoft.com/office/powerpoint/2010/main" val="2695991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A1266917-FF3B-9D49-985B-12E9BAA4E123}"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8695887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4F5718-691C-7B4F-99EF-EB0455804DBB}"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0667435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3C8497CB-81D3-9347-B6B7-792B0AD55160}"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600405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00F42DC9-FE17-EF4E-A158-D9389E113F80}"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51225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61DC13C-3C2A-DD4A-A67D-E9A5CAACB7DA}"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32117336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0FAF395-13E0-9A4D-A624-DE1B36D4E23F}"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3079500086"/>
      </p:ext>
    </p:extLst>
  </p:cSld>
  <p:clrMapOvr>
    <a:masterClrMapping/>
  </p:clrMapOvr>
  <p:extLst mod="1">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026C18A-7C05-6943-AC2D-B11FB9C254A7}" type="datetime1">
              <a:t>5/22/18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526948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CBBA37-3953-6D40-83AF-B47D6E7CA9E3}" type="datetime1">
              <a:t>5/22/18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844103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31C20B-52C8-2C4C-990E-1192CF05AFF3}" type="datetime1">
              <a:t>5/22/18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709084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960E98-9098-5849-A782-91DAB920B630}" type="datetime1">
              <a:t>5/22/18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689704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56A29A0-E86B-8346-AC5C-BB1AD51C3CA2}" type="datetime1">
              <a:t>5/22/18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r>
              <a:rPr lang="en-US" dirty="0">
                <a:solidFill>
                  <a:prstClr val="black">
                    <a:tint val="75000"/>
                  </a:prstClr>
                </a:solidFill>
              </a:rPr>
              <a:t>Laura Terrill</a:t>
            </a:r>
          </a:p>
        </p:txBody>
      </p:sp>
      <p:sp>
        <p:nvSpPr>
          <p:cNvPr id="9" name="Slide Number Placeholder 8"/>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95905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090BF4C-57E4-6A4D-9DF3-7EDD527E2D73}" type="datetime1">
              <a:t>5/22/18</a:t>
            </a:fld>
            <a:endParaRPr lang="en-US" dirty="0"/>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6859524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AA7EB16-3184-034D-B12D-5177920509EE}" type="datetime1">
              <a:t>5/22/18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Laura Terrill</a:t>
            </a:r>
          </a:p>
        </p:txBody>
      </p:sp>
      <p:sp>
        <p:nvSpPr>
          <p:cNvPr id="5" name="Slide Number Placeholder 4"/>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370509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56DE6C-0558-1B47-8282-9625845A9ADE}" type="datetime1">
              <a:t>5/22/18</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a:solidFill>
                  <a:prstClr val="black">
                    <a:tint val="75000"/>
                  </a:prstClr>
                </a:solidFill>
              </a:rPr>
              <a:t>Laura Terrill</a:t>
            </a:r>
          </a:p>
        </p:txBody>
      </p:sp>
      <p:sp>
        <p:nvSpPr>
          <p:cNvPr id="4" name="Slide Number Placeholder 3"/>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66220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99828B8-D817-1B42-A790-76B1DBB18E9C}" type="datetime1">
              <a:t>5/22/18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38918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28F6D6-A863-1449-81FA-1CDBEEDB13F2}" type="datetime1">
              <a:t>5/22/18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79728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E79B9F4-F3E6-414C-9C3A-D869646037D6}" type="datetime1">
              <a:t>5/22/18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77677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16E1A2-7964-BB42-9ECD-7A7B3C60380B}" type="datetime1">
              <a:t>5/22/18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368436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19D65524-2DB5-BF49-B880-3C47D28A128C}"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214879062"/>
      </p:ext>
    </p:extLst>
  </p:cSld>
  <p:clrMapOvr>
    <a:masterClrMapping/>
  </p:clrMapOvr>
  <p:extLst mod="1">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6E64B4FA-AB1D-1847-8AA5-E049C06C0F34}"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5214556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AE6730B5-50EE-D148-8DA5-D9DADFE66EB7}"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380723968"/>
      </p:ext>
    </p:extLst>
  </p:cSld>
  <p:clrMapOvr>
    <a:masterClrMapping/>
  </p:clrMapOvr>
  <p:extLst mod="1">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D0F5EB75-9336-3748-AA4E-EBFB7950A1F6}"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941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4809C82F-8999-8C41-B1B9-613F59A42073}" type="datetime1">
              <a:t>5/22/18</a:t>
            </a:fld>
            <a:endParaRPr lang="en-US" dirty="0"/>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4340801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8F38407-BD8C-9143-A27A-69AB32901F19}"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673441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3FEF3E87-2DAE-844B-8CCA-8C42435BF8DC}"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7356453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2AA49F8F-C755-6849-A769-CF80C269932D}"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5990661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AEBD2BB-9BF6-DA4F-B5DC-98E574F251B5}"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699712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A213DFC-A0D4-F344-92BE-8970AFAAFA4B}"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35144983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037FB9A-2F74-E644-B4B2-F7531E7FEAE9}"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8706612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F05394D-36EC-7541-ACBF-877CFFA361FB}"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4936677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E426008-8FF7-444C-82EF-8AE3EE851E35}"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extLst>
      <p:ext uri="{BB962C8B-B14F-4D97-AF65-F5344CB8AC3E}">
        <p14:creationId xmlns:p14="http://schemas.microsoft.com/office/powerpoint/2010/main" val="40234455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628D73B-37CD-7240-ABB8-D2C2263C52A7}"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3298755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7B9CAB12-9117-8F46-A10F-1B8C114CCA11}"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40321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035CB02F-57C6-D647-8303-6967F1099FE9}" type="datetime1">
              <a:t>5/22/18</a:t>
            </a:fld>
            <a:endParaRPr lang="en-US" dirty="0"/>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837936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B4D1BBCD-FE8D-0646-B2FF-27454D6D1ABB}"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96004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B4D16D6-1B81-C643-BC0E-90F54E4041C7}"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7693949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2B4321A-1FC6-A142-85EE-318C376CB591}"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262595494"/>
      </p:ext>
    </p:extLst>
  </p:cSld>
  <p:clrMapOvr>
    <a:masterClrMapping/>
  </p:clrMapOvr>
  <p:extLst mod="1">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2506B9F7-67B9-374D-9C41-5C4DD4C44F73}"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3646285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5C35E52-E906-4348-A4B4-AA79C4957604}" type="datetime1">
              <a:t>5/22/18</a:t>
            </a:fld>
            <a:endParaRPr lang="en-US" dirty="0"/>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6357182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49EF466-59A5-5542-BE78-30DC070AB485}"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1536508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A5E2C694-8FF7-464B-AB54-076097E25415}" type="datetime1">
              <a:t>5/22/18</a:t>
            </a:fld>
            <a:endParaRPr lang="en-US" dirty="0"/>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15628302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005E3D62-5754-2D48-9909-039CCB7C4C7E}" type="datetime1">
              <a:t>5/22/18</a:t>
            </a:fld>
            <a:endParaRPr lang="en-US" dirty="0"/>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0340187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02F9D6E-9846-064F-AA6A-26CDEEDED651}" type="datetime1">
              <a:t>5/22/18</a:t>
            </a:fld>
            <a:endParaRPr lang="en-US" dirty="0"/>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32726233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E23EF-7EB4-3944-B1D6-8A3F3DE10B32}" type="datetime1">
              <a:t>5/22/18</a:t>
            </a:fld>
            <a:endParaRPr lang="en-US" dirty="0"/>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143375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F4FC92-9B30-7C43-A0BF-494DD0669043}" type="datetime1">
              <a:t>5/22/18</a:t>
            </a:fld>
            <a:endParaRPr lang="en-US" dirty="0"/>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9296387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9B7A01D-FE99-2E40-98A9-FB174707ADE8}"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3553309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F0803E2-8964-3F48-B7CE-6D63FD898962}"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051495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4BF0927-7AA4-8A4D-B8F4-CC7F919D1779}"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9093362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D03398C-AAFD-6049-998C-5D3B91EB501F}"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28706815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4DA25F4-7F4B-4A4F-8E1E-45B8AE1444CF}"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0827693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1581141-9BFA-1B43-BFBA-436A67CF0E2D}" type="datetime1">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6259709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C4717EF4-38FA-BE4F-9341-3E5CE842E446}" type="datetime1">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9691142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0CCCA0E7-F296-A04C-9A27-71FACF849662}" type="datetime1">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048847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0579534-2E25-C140-A223-33A2E7CB77BD}"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0559527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D9EA5B2-854F-9844-B782-D9BEE77A6931}"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522209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A99F1E3-0A1D-5A47-A07D-685E35A2AA80}"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1970648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EF074884-CBCD-A345-87B5-D099E7371C79}"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224B920-3302-1E4B-8F53-75168A52807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8335093-0FD1-934F-ACD9-D5A9CF2A1F9C}"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8D0BBBD-745C-C343-A262-A053CEF10910}"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AD68D5-0E4C-4848-A686-7468EA1DBF7E}"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7782C4BF-581F-9948-BF9D-F60F7B0878EA}"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DAD6-F60D-A842-9940-D8B9745F57AF}"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1684F4E-E552-0D46-A998-37535EC73DA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4481B89-7D7E-AB49-A2F4-3055B081E543}"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710565-3BCB-384B-BDC7-17E2D5C1BA3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476A4A1-D389-0140-87E4-A18051DFE9D0}" type="datetime1">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850602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E32F0B7-D8C8-0740-A690-393AECBD8DE7}"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A84FA36-A524-1541-A629-956FA8DAC8A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3A02D1F-B77F-6842-B270-BB5EA3BC3CA5}"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D6EF8025-20D0-E544-B2A9-3D8070A6691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37E47844-BF21-F640-9272-5B56E559120E}"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F3D0B7-CAF7-9842-99FC-1D437C0FCF03}"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F0CD4C2-B812-AF40-9B36-58CCBE486198}"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slideLayout" Target="../slideLayouts/slideLayout31.xml"/><Relationship Id="rId15" Type="http://schemas.openxmlformats.org/officeDocument/2006/relationships/slideLayout" Target="../slideLayouts/slideLayout32.xml"/><Relationship Id="rId16" Type="http://schemas.openxmlformats.org/officeDocument/2006/relationships/slideLayout" Target="../slideLayouts/slideLayout33.xml"/><Relationship Id="rId17" Type="http://schemas.openxmlformats.org/officeDocument/2006/relationships/slideLayout" Target="../slideLayouts/slideLayout34.xml"/><Relationship Id="rId18" Type="http://schemas.openxmlformats.org/officeDocument/2006/relationships/theme" Target="../theme/theme2.xml"/><Relationship Id="rId19" Type="http://schemas.openxmlformats.org/officeDocument/2006/relationships/image" Target="../media/image1.pn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3.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slideLayout" Target="../slideLayouts/slideLayout57.xml"/><Relationship Id="rId13" Type="http://schemas.openxmlformats.org/officeDocument/2006/relationships/slideLayout" Target="../slideLayouts/slideLayout58.xml"/><Relationship Id="rId14" Type="http://schemas.openxmlformats.org/officeDocument/2006/relationships/slideLayout" Target="../slideLayouts/slideLayout59.xml"/><Relationship Id="rId15" Type="http://schemas.openxmlformats.org/officeDocument/2006/relationships/slideLayout" Target="../slideLayouts/slideLayout60.xml"/><Relationship Id="rId16" Type="http://schemas.openxmlformats.org/officeDocument/2006/relationships/slideLayout" Target="../slideLayouts/slideLayout61.xml"/><Relationship Id="rId17" Type="http://schemas.openxmlformats.org/officeDocument/2006/relationships/slideLayout" Target="../slideLayouts/slideLayout62.xml"/><Relationship Id="rId18" Type="http://schemas.openxmlformats.org/officeDocument/2006/relationships/theme" Target="../theme/theme4.xml"/><Relationship Id="rId19" Type="http://schemas.openxmlformats.org/officeDocument/2006/relationships/image" Target="../media/image1.png"/><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3.xml"/><Relationship Id="rId12" Type="http://schemas.openxmlformats.org/officeDocument/2006/relationships/slideLayout" Target="../slideLayouts/slideLayout74.xml"/><Relationship Id="rId13" Type="http://schemas.openxmlformats.org/officeDocument/2006/relationships/slideLayout" Target="../slideLayouts/slideLayout75.xml"/><Relationship Id="rId14" Type="http://schemas.openxmlformats.org/officeDocument/2006/relationships/slideLayout" Target="../slideLayouts/slideLayout76.xml"/><Relationship Id="rId15" Type="http://schemas.openxmlformats.org/officeDocument/2006/relationships/slideLayout" Target="../slideLayouts/slideLayout77.xml"/><Relationship Id="rId16" Type="http://schemas.openxmlformats.org/officeDocument/2006/relationships/slideLayout" Target="../slideLayouts/slideLayout78.xml"/><Relationship Id="rId17" Type="http://schemas.openxmlformats.org/officeDocument/2006/relationships/slideLayout" Target="../slideLayouts/slideLayout79.xml"/><Relationship Id="rId18" Type="http://schemas.openxmlformats.org/officeDocument/2006/relationships/theme" Target="../theme/theme5.xml"/><Relationship Id="rId19" Type="http://schemas.openxmlformats.org/officeDocument/2006/relationships/image" Target="../media/image1.png"/><Relationship Id="rId1" Type="http://schemas.openxmlformats.org/officeDocument/2006/relationships/slideLayout" Target="../slideLayouts/slideLayout63.xml"/><Relationship Id="rId2" Type="http://schemas.openxmlformats.org/officeDocument/2006/relationships/slideLayout" Target="../slideLayouts/slideLayout64.xml"/><Relationship Id="rId3" Type="http://schemas.openxmlformats.org/officeDocument/2006/relationships/slideLayout" Target="../slideLayouts/slideLayout65.xml"/><Relationship Id="rId4" Type="http://schemas.openxmlformats.org/officeDocument/2006/relationships/slideLayout" Target="../slideLayouts/slideLayout66.xml"/><Relationship Id="rId5" Type="http://schemas.openxmlformats.org/officeDocument/2006/relationships/slideLayout" Target="../slideLayouts/slideLayout67.xml"/><Relationship Id="rId6" Type="http://schemas.openxmlformats.org/officeDocument/2006/relationships/slideLayout" Target="../slideLayouts/slideLayout68.xml"/><Relationship Id="rId7" Type="http://schemas.openxmlformats.org/officeDocument/2006/relationships/slideLayout" Target="../slideLayouts/slideLayout69.xml"/><Relationship Id="rId8" Type="http://schemas.openxmlformats.org/officeDocument/2006/relationships/slideLayout" Target="../slideLayouts/slideLayout70.xml"/><Relationship Id="rId9" Type="http://schemas.openxmlformats.org/officeDocument/2006/relationships/slideLayout" Target="../slideLayouts/slideLayout71.xml"/><Relationship Id="rId10"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90.xml"/><Relationship Id="rId12" Type="http://schemas.openxmlformats.org/officeDocument/2006/relationships/slideLayout" Target="../slideLayouts/slideLayout91.xml"/><Relationship Id="rId13" Type="http://schemas.openxmlformats.org/officeDocument/2006/relationships/slideLayout" Target="../slideLayouts/slideLayout92.xml"/><Relationship Id="rId14" Type="http://schemas.openxmlformats.org/officeDocument/2006/relationships/slideLayout" Target="../slideLayouts/slideLayout93.xml"/><Relationship Id="rId15" Type="http://schemas.openxmlformats.org/officeDocument/2006/relationships/slideLayout" Target="../slideLayouts/slideLayout94.xml"/><Relationship Id="rId16" Type="http://schemas.openxmlformats.org/officeDocument/2006/relationships/slideLayout" Target="../slideLayouts/slideLayout95.xml"/><Relationship Id="rId17" Type="http://schemas.openxmlformats.org/officeDocument/2006/relationships/slideLayout" Target="../slideLayouts/slideLayout96.xml"/><Relationship Id="rId18" Type="http://schemas.openxmlformats.org/officeDocument/2006/relationships/theme" Target="../theme/theme6.xml"/><Relationship Id="rId19" Type="http://schemas.openxmlformats.org/officeDocument/2006/relationships/image" Target="../media/image1.png"/><Relationship Id="rId1" Type="http://schemas.openxmlformats.org/officeDocument/2006/relationships/slideLayout" Target="../slideLayouts/slideLayout80.xml"/><Relationship Id="rId2" Type="http://schemas.openxmlformats.org/officeDocument/2006/relationships/slideLayout" Target="../slideLayouts/slideLayout81.xml"/><Relationship Id="rId3" Type="http://schemas.openxmlformats.org/officeDocument/2006/relationships/slideLayout" Target="../slideLayouts/slideLayout82.xml"/><Relationship Id="rId4" Type="http://schemas.openxmlformats.org/officeDocument/2006/relationships/slideLayout" Target="../slideLayouts/slideLayout83.xml"/><Relationship Id="rId5" Type="http://schemas.openxmlformats.org/officeDocument/2006/relationships/slideLayout" Target="../slideLayouts/slideLayout84.xml"/><Relationship Id="rId6" Type="http://schemas.openxmlformats.org/officeDocument/2006/relationships/slideLayout" Target="../slideLayouts/slideLayout85.xml"/><Relationship Id="rId7" Type="http://schemas.openxmlformats.org/officeDocument/2006/relationships/slideLayout" Target="../slideLayouts/slideLayout86.xml"/><Relationship Id="rId8" Type="http://schemas.openxmlformats.org/officeDocument/2006/relationships/slideLayout" Target="../slideLayouts/slideLayout87.xml"/><Relationship Id="rId9" Type="http://schemas.openxmlformats.org/officeDocument/2006/relationships/slideLayout" Target="../slideLayouts/slideLayout88.xml"/><Relationship Id="rId10"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FE6A59B6-24B4-5B42-B900-818F0CCDC78A}" type="datetime1">
              <a:t>5/22/18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t>‹#›</a:t>
            </a:fld>
            <a:endParaRPr lang="uk-UA"/>
          </a:p>
        </p:txBody>
      </p:sp>
    </p:spTree>
    <p:extLst>
      <p:ext uri="{BB962C8B-B14F-4D97-AF65-F5344CB8AC3E}">
        <p14:creationId xmlns:p14="http://schemas.microsoft.com/office/powerpoint/2010/main" val="81096626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47ADBB73-9981-4249-8B2F-3FF79F0CB685}"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148734230"/>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676E5-F779-414F-AB8E-D580D6BA6F50}" type="datetime1">
              <a:t>5/22/18</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9121731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0A9F02D-BA57-EE49-8BA4-96A7781B7E14}" type="datetime1">
              <a:t>5/22/18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2044720377"/>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86518BE-CBDF-234C-91F7-024E9446F3AD}" type="datetime1">
              <a:t>5/22/18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t>‹#›</a:t>
            </a:fld>
            <a:endParaRPr lang="uk-UA"/>
          </a:p>
        </p:txBody>
      </p:sp>
    </p:spTree>
    <p:extLst>
      <p:ext uri="{BB962C8B-B14F-4D97-AF65-F5344CB8AC3E}">
        <p14:creationId xmlns:p14="http://schemas.microsoft.com/office/powerpoint/2010/main" val="1213167710"/>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1AF45CF-8181-E54C-8C2B-3F809C5F666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5/22/18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uk-UA">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503053963"/>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1" Type="http://schemas.openxmlformats.org/officeDocument/2006/relationships/slideLayout" Target="../slideLayouts/slideLayout7.xml"/><Relationship Id="rId2" Type="http://schemas.openxmlformats.org/officeDocument/2006/relationships/image" Target="../media/image22.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image" Target="../media/image29.emf"/></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1.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3" Type="http://schemas.openxmlformats.org/officeDocument/2006/relationships/image" Target="../media/image31.tiff"/><Relationship Id="rId4" Type="http://schemas.openxmlformats.org/officeDocument/2006/relationships/image" Target="../media/image32.tiff"/><Relationship Id="rId1" Type="http://schemas.openxmlformats.org/officeDocument/2006/relationships/slideLayout" Target="../slideLayouts/slideLayout7.xml"/><Relationship Id="rId2" Type="http://schemas.openxmlformats.org/officeDocument/2006/relationships/image" Target="../media/image30.tiff"/></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tiff"/><Relationship Id="rId1" Type="http://schemas.openxmlformats.org/officeDocument/2006/relationships/slideLayout" Target="../slideLayouts/slideLayout7.xml"/><Relationship Id="rId2" Type="http://schemas.openxmlformats.org/officeDocument/2006/relationships/image" Target="../media/image33.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microsoft.com/office/2007/relationships/hdphoto" Target="../media/hdphoto1.wdp"/><Relationship Id="rId6" Type="http://schemas.openxmlformats.org/officeDocument/2006/relationships/image" Target="../media/image39.jpeg"/><Relationship Id="rId1" Type="http://schemas.openxmlformats.org/officeDocument/2006/relationships/slideLayout" Target="../slideLayouts/slideLayout7.xml"/><Relationship Id="rId2"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40.png"/><Relationship Id="rId8" Type="http://schemas.openxmlformats.org/officeDocument/2006/relationships/image" Target="../media/image34.jpeg"/><Relationship Id="rId9" Type="http://schemas.openxmlformats.org/officeDocument/2006/relationships/image" Target="../media/image41.jpeg"/><Relationship Id="rId1" Type="http://schemas.openxmlformats.org/officeDocument/2006/relationships/slideLayout" Target="../slideLayouts/slideLayout64.xml"/><Relationship Id="rId2"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7" Type="http://schemas.openxmlformats.org/officeDocument/2006/relationships/image" Target="../media/image40.png"/><Relationship Id="rId8" Type="http://schemas.openxmlformats.org/officeDocument/2006/relationships/image" Target="../media/image34.jpeg"/><Relationship Id="rId9" Type="http://schemas.openxmlformats.org/officeDocument/2006/relationships/image" Target="../media/image41.jpeg"/><Relationship Id="rId1" Type="http://schemas.openxmlformats.org/officeDocument/2006/relationships/slideLayout" Target="../slideLayouts/slideLayout64.xml"/><Relationship Id="rId2"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image" Target="../media/image42.jpg"/><Relationship Id="rId3"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image" Target="../media/image44.png"/><Relationship Id="rId3"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7.tiff"/><Relationship Id="rId4" Type="http://schemas.openxmlformats.org/officeDocument/2006/relationships/image" Target="../media/image48.tiff"/><Relationship Id="rId5" Type="http://schemas.openxmlformats.org/officeDocument/2006/relationships/image" Target="../media/image49.tiff"/><Relationship Id="rId6" Type="http://schemas.openxmlformats.org/officeDocument/2006/relationships/image" Target="../media/image50.tiff"/><Relationship Id="rId7" Type="http://schemas.openxmlformats.org/officeDocument/2006/relationships/image" Target="../media/image51.tiff"/><Relationship Id="rId8" Type="http://schemas.openxmlformats.org/officeDocument/2006/relationships/image" Target="../media/image52.tiff"/><Relationship Id="rId9" Type="http://schemas.openxmlformats.org/officeDocument/2006/relationships/image" Target="../media/image53.tiff"/><Relationship Id="rId1" Type="http://schemas.openxmlformats.org/officeDocument/2006/relationships/slideLayout" Target="../slideLayouts/slideLayout68.xml"/><Relationship Id="rId2" Type="http://schemas.openxmlformats.org/officeDocument/2006/relationships/image" Target="../media/image46.tiff"/></Relationships>
</file>

<file path=ppt/slides/_rels/slide27.xml.rels><?xml version="1.0" encoding="UTF-8" standalone="yes"?>
<Relationships xmlns="http://schemas.openxmlformats.org/package/2006/relationships"><Relationship Id="rId3" Type="http://schemas.openxmlformats.org/officeDocument/2006/relationships/image" Target="../media/image46.tiff"/><Relationship Id="rId4" Type="http://schemas.openxmlformats.org/officeDocument/2006/relationships/image" Target="../media/image47.tiff"/><Relationship Id="rId5" Type="http://schemas.openxmlformats.org/officeDocument/2006/relationships/image" Target="../media/image49.tiff"/><Relationship Id="rId6" Type="http://schemas.openxmlformats.org/officeDocument/2006/relationships/image" Target="../media/image50.tiff"/><Relationship Id="rId7" Type="http://schemas.openxmlformats.org/officeDocument/2006/relationships/image" Target="../media/image51.tiff"/><Relationship Id="rId1" Type="http://schemas.openxmlformats.org/officeDocument/2006/relationships/slideLayout" Target="../slideLayouts/slideLayout66.xml"/><Relationship Id="rId2" Type="http://schemas.openxmlformats.org/officeDocument/2006/relationships/image" Target="../media/image48.tiff"/></Relationships>
</file>

<file path=ppt/slides/_rels/slide28.xml.rels><?xml version="1.0" encoding="UTF-8" standalone="yes"?>
<Relationships xmlns="http://schemas.openxmlformats.org/package/2006/relationships"><Relationship Id="rId3" Type="http://schemas.openxmlformats.org/officeDocument/2006/relationships/image" Target="../media/image48.tiff"/><Relationship Id="rId4" Type="http://schemas.openxmlformats.org/officeDocument/2006/relationships/image" Target="../media/image46.tiff"/><Relationship Id="rId1" Type="http://schemas.openxmlformats.org/officeDocument/2006/relationships/slideLayout" Target="../slideLayouts/slideLayout66.xml"/><Relationship Id="rId2" Type="http://schemas.openxmlformats.org/officeDocument/2006/relationships/notesSlide" Target="../notesSlides/notesSlide4.xml"/></Relationships>
</file>

<file path=ppt/slides/_rels/slide29.xml.rels><?xml version="1.0" encoding="UTF-8" standalone="yes"?>
<Relationships xmlns="http://schemas.openxmlformats.org/package/2006/relationships"><Relationship Id="rId3" Type="http://schemas.openxmlformats.org/officeDocument/2006/relationships/image" Target="../media/image48.tiff"/><Relationship Id="rId4" Type="http://schemas.openxmlformats.org/officeDocument/2006/relationships/image" Target="../media/image46.tiff"/><Relationship Id="rId5" Type="http://schemas.openxmlformats.org/officeDocument/2006/relationships/image" Target="../media/image47.tiff"/><Relationship Id="rId6" Type="http://schemas.openxmlformats.org/officeDocument/2006/relationships/image" Target="../media/image49.tiff"/><Relationship Id="rId7" Type="http://schemas.openxmlformats.org/officeDocument/2006/relationships/image" Target="../media/image50.tiff"/><Relationship Id="rId8" Type="http://schemas.openxmlformats.org/officeDocument/2006/relationships/image" Target="../media/image51.tiff"/><Relationship Id="rId9" Type="http://schemas.openxmlformats.org/officeDocument/2006/relationships/image" Target="../media/image52.tiff"/><Relationship Id="rId10" Type="http://schemas.openxmlformats.org/officeDocument/2006/relationships/image" Target="../media/image53.tiff"/><Relationship Id="rId1" Type="http://schemas.openxmlformats.org/officeDocument/2006/relationships/slideLayout" Target="../slideLayouts/slideLayout66.xml"/><Relationship Id="rId2" Type="http://schemas.openxmlformats.org/officeDocument/2006/relationships/notesSlide" Target="../notesSlides/notes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8.jpg"/><Relationship Id="rId4" Type="http://schemas.openxmlformats.org/officeDocument/2006/relationships/image" Target="../media/image59.jpg"/><Relationship Id="rId5" Type="http://schemas.openxmlformats.org/officeDocument/2006/relationships/image" Target="../media/image60.jpg"/><Relationship Id="rId6" Type="http://schemas.openxmlformats.org/officeDocument/2006/relationships/image" Target="../media/image61.jpg"/><Relationship Id="rId7" Type="http://schemas.openxmlformats.org/officeDocument/2006/relationships/image" Target="../media/image62.jpg"/><Relationship Id="rId1" Type="http://schemas.openxmlformats.org/officeDocument/2006/relationships/slideLayout" Target="../slideLayouts/slideLayout2.xml"/><Relationship Id="rId2" Type="http://schemas.openxmlformats.org/officeDocument/2006/relationships/image" Target="../media/image57.jpg"/></Relationships>
</file>

<file path=ppt/slides/_rels/slide36.xml.rels><?xml version="1.0" encoding="UTF-8" standalone="yes"?>
<Relationships xmlns="http://schemas.openxmlformats.org/package/2006/relationships"><Relationship Id="rId3" Type="http://schemas.openxmlformats.org/officeDocument/2006/relationships/image" Target="../media/image64.tiff"/><Relationship Id="rId4" Type="http://schemas.openxmlformats.org/officeDocument/2006/relationships/image" Target="../media/image65.tiff"/><Relationship Id="rId1" Type="http://schemas.openxmlformats.org/officeDocument/2006/relationships/slideLayout" Target="../slideLayouts/slideLayout7.xml"/><Relationship Id="rId2" Type="http://schemas.openxmlformats.org/officeDocument/2006/relationships/image" Target="../media/image63.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6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 Id="rId3" Type="http://schemas.openxmlformats.org/officeDocument/2006/relationships/image" Target="../media/image6.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jpg"/><Relationship Id="rId3" Type="http://schemas.openxmlformats.org/officeDocument/2006/relationships/image" Target="../media/image58.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 Id="rId3" Type="http://schemas.openxmlformats.org/officeDocument/2006/relationships/image" Target="../media/image70.jpeg"/></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1" Type="http://schemas.openxmlformats.org/officeDocument/2006/relationships/slideLayout" Target="../slideLayouts/slideLayout6.xml"/><Relationship Id="rId2" Type="http://schemas.openxmlformats.org/officeDocument/2006/relationships/image" Target="../media/image7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tiff"/><Relationship Id="rId3" Type="http://schemas.openxmlformats.org/officeDocument/2006/relationships/image" Target="../media/image7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tiff"/><Relationship Id="rId1" Type="http://schemas.openxmlformats.org/officeDocument/2006/relationships/slideLayout" Target="../slideLayouts/slideLayout7.xml"/><Relationship Id="rId2" Type="http://schemas.openxmlformats.org/officeDocument/2006/relationships/image" Target="../media/image7.tif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9.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1.xml"/><Relationship Id="rId3" Type="http://schemas.openxmlformats.org/officeDocument/2006/relationships/image" Target="../media/image80.tiff"/></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5" Type="http://schemas.openxmlformats.org/officeDocument/2006/relationships/image" Target="../media/image12.jpeg"/><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jpeg"/><Relationship Id="rId7"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20.WMF"/><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pic>
        <p:nvPicPr>
          <p:cNvPr id="5" name="Content Placeholder 3"/>
          <p:cNvPicPr>
            <a:picLocks noChangeAspect="1"/>
          </p:cNvPicPr>
          <p:nvPr/>
        </p:nvPicPr>
        <p:blipFill rotWithShape="1">
          <a:blip r:embed="rId2"/>
          <a:srcRect t="4171" r="4657" b="9532"/>
          <a:stretch/>
        </p:blipFill>
        <p:spPr>
          <a:xfrm>
            <a:off x="162111" y="320992"/>
            <a:ext cx="6405316" cy="6217920"/>
          </a:xfrm>
          <a:prstGeom prst="rect">
            <a:avLst/>
          </a:prstGeom>
          <a:effectLst>
            <a:outerShdw blurRad="50800" dir="14400000">
              <a:srgbClr val="000000">
                <a:alpha val="40000"/>
              </a:srgbClr>
            </a:outerShdw>
          </a:effectLst>
        </p:spPr>
      </p:pic>
      <p:sp>
        <p:nvSpPr>
          <p:cNvPr id="6" name="Title 3"/>
          <p:cNvSpPr txBox="1">
            <a:spLocks/>
          </p:cNvSpPr>
          <p:nvPr/>
        </p:nvSpPr>
        <p:spPr>
          <a:xfrm>
            <a:off x="6939643" y="1453243"/>
            <a:ext cx="4916961" cy="3966873"/>
          </a:xfrm>
          <a:prstGeom prst="rect">
            <a:avLst/>
          </a:prstGeom>
        </p:spPr>
        <p:txBody>
          <a:bodyP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orbel" panose="020B0503020204020204"/>
                <a:ea typeface="+mj-ea"/>
                <a:cs typeface="+mj-cs"/>
              </a:rPr>
              <a:t>KEYS TO PLANNING FOR LEARNING:</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Corbel" panose="020B0503020204020204"/>
                <a:ea typeface="+mj-ea"/>
                <a:cs typeface="+mj-cs"/>
              </a:rPr>
              <a:t/>
            </a:r>
            <a:br>
              <a:rPr kumimoji="0" lang="en-US" sz="4400" b="1" i="0" u="none" strike="noStrike" kern="1200" cap="none" spc="0" normalizeH="0" baseline="0" noProof="0" dirty="0">
                <a:ln>
                  <a:noFill/>
                </a:ln>
                <a:solidFill>
                  <a:prstClr val="white"/>
                </a:solidFill>
                <a:effectLst/>
                <a:uLnTx/>
                <a:uFillTx/>
                <a:latin typeface="Corbel" panose="020B0503020204020204"/>
                <a:ea typeface="+mj-ea"/>
                <a:cs typeface="+mj-cs"/>
              </a:rPr>
            </a:br>
            <a:r>
              <a:rPr kumimoji="0" lang="en-US" sz="4400" b="1" i="0" u="none" strike="noStrike" kern="1200" cap="none" spc="0" normalizeH="0" baseline="0" noProof="0" dirty="0">
                <a:ln>
                  <a:noFill/>
                </a:ln>
                <a:solidFill>
                  <a:prstClr val="white"/>
                </a:solidFill>
                <a:effectLst/>
                <a:uLnTx/>
                <a:uFillTx/>
                <a:latin typeface="Corbel" panose="020B0503020204020204"/>
                <a:ea typeface="+mj-ea"/>
                <a:cs typeface="+mj-cs"/>
              </a:rPr>
              <a:t>EFFECTIVE UNIT DESIGN </a:t>
            </a:r>
            <a:endParaRPr kumimoji="0" lang="en-US" sz="4400" b="0" i="0" u="none" strike="noStrike" kern="1200" cap="none" spc="0" normalizeH="0" baseline="0" noProof="0">
              <a:ln>
                <a:noFill/>
              </a:ln>
              <a:solidFill>
                <a:prstClr val="white"/>
              </a:solidFill>
              <a:effectLst/>
              <a:uLnTx/>
              <a:uFillTx/>
              <a:latin typeface="Corbel" panose="020B0503020204020204"/>
              <a:ea typeface="+mj-ea"/>
              <a:cs typeface="+mj-cs"/>
            </a:endParaRPr>
          </a:p>
        </p:txBody>
      </p:sp>
    </p:spTree>
    <p:extLst>
      <p:ext uri="{BB962C8B-B14F-4D97-AF65-F5344CB8AC3E}">
        <p14:creationId xmlns:p14="http://schemas.microsoft.com/office/powerpoint/2010/main" val="1962804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0" y="-1495504"/>
            <a:ext cx="12251125" cy="839506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10771528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20291" y="191397"/>
            <a:ext cx="5754519" cy="2779272"/>
          </a:xfrm>
          <a:prstGeom prst="rect">
            <a:avLst/>
          </a:prstGeom>
        </p:spPr>
      </p:pic>
      <p:grpSp>
        <p:nvGrpSpPr>
          <p:cNvPr id="7" name="Group 6"/>
          <p:cNvGrpSpPr/>
          <p:nvPr/>
        </p:nvGrpSpPr>
        <p:grpSpPr>
          <a:xfrm>
            <a:off x="858982" y="3517549"/>
            <a:ext cx="10377053" cy="2838803"/>
            <a:chOff x="395749" y="3285613"/>
            <a:chExt cx="8303920" cy="27813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401885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618514" y="1285421"/>
            <a:ext cx="4735286" cy="4327072"/>
          </a:xfrm>
        </p:spPr>
        <p:txBody>
          <a:bodyPr>
            <a:normAutofit/>
          </a:bodyPr>
          <a:lstStyle/>
          <a:p>
            <a:pPr algn="ctr"/>
            <a:r>
              <a:rPr lang="en-US">
                <a:solidFill>
                  <a:schemeClr val="tx1"/>
                </a:solidFill>
              </a:rPr>
              <a:t>FROM SKILLS TO MODES</a:t>
            </a: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4528" y="779235"/>
            <a:ext cx="5070929" cy="5070929"/>
          </a:xfrm>
        </p:spPr>
      </p:pic>
      <p:sp>
        <p:nvSpPr>
          <p:cNvPr id="5" name="Slide Number Placeholder 4"/>
          <p:cNvSpPr>
            <a:spLocks noGrp="1"/>
          </p:cNvSpPr>
          <p:nvPr>
            <p:ph type="sldNum" sz="quarter" idx="12"/>
          </p:nvPr>
        </p:nvSpPr>
        <p:spPr/>
        <p:txBody>
          <a:bodyPr>
            <a:normAutofit/>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36118876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1049751"/>
          </a:xfrm>
          <a:solidFill>
            <a:schemeClr val="accent1"/>
          </a:solidFill>
        </p:spPr>
        <p:txBody>
          <a:bodyPr/>
          <a:lstStyle/>
          <a:p>
            <a:pPr algn="ctr"/>
            <a:r>
              <a:rPr lang="en-US" dirty="0">
                <a:solidFill>
                  <a:schemeClr val="tx1"/>
                </a:solidFill>
              </a:rPr>
              <a:t>Performance</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6267"/>
          <a:stretch/>
        </p:blipFill>
        <p:spPr>
          <a:xfrm>
            <a:off x="755716" y="1575420"/>
            <a:ext cx="5085582" cy="4754880"/>
          </a:xfrm>
          <a:prstGeom prst="rect">
            <a:avLst/>
          </a:prstGeom>
        </p:spPr>
      </p:pic>
      <p:sp>
        <p:nvSpPr>
          <p:cNvPr id="7" name="Content Placeholder 8"/>
          <p:cNvSpPr txBox="1">
            <a:spLocks/>
          </p:cNvSpPr>
          <p:nvPr/>
        </p:nvSpPr>
        <p:spPr>
          <a:xfrm>
            <a:off x="6155348" y="1812471"/>
            <a:ext cx="5198452" cy="4095081"/>
          </a:xfrm>
          <a:prstGeom prst="rect">
            <a:avLst/>
          </a:prstGeom>
          <a:ln>
            <a:noFill/>
          </a:ln>
        </p:spPr>
        <p:txBody>
          <a:bodyPr vert="horz">
            <a:noAutofit/>
          </a:bodyPr>
          <a:lstStyle/>
          <a:p>
            <a:pPr marL="320040" indent="-320040">
              <a:spcBef>
                <a:spcPts val="700"/>
              </a:spcBef>
              <a:buClr>
                <a:schemeClr val="accent2"/>
              </a:buClr>
              <a:buSzPct val="60000"/>
              <a:buFont typeface="Wingdings"/>
              <a:buChar char=""/>
              <a:defRPr/>
            </a:pPr>
            <a:r>
              <a:rPr lang="en-US" sz="2800" dirty="0"/>
              <a:t>Based on classroom instruction</a:t>
            </a:r>
          </a:p>
          <a:p>
            <a:pPr marL="320040" indent="-320040">
              <a:spcBef>
                <a:spcPts val="700"/>
              </a:spcBef>
              <a:buClr>
                <a:schemeClr val="accent2"/>
              </a:buClr>
              <a:buSzPct val="60000"/>
              <a:buFont typeface="Wingdings"/>
              <a:buChar char=""/>
              <a:defRPr/>
            </a:pPr>
            <a:r>
              <a:rPr lang="en-US" sz="2800" dirty="0"/>
              <a:t>Practiced</a:t>
            </a:r>
          </a:p>
          <a:p>
            <a:pPr marL="320040" indent="-320040">
              <a:spcBef>
                <a:spcPts val="700"/>
              </a:spcBef>
              <a:buClr>
                <a:schemeClr val="accent2"/>
              </a:buClr>
              <a:buSzPct val="60000"/>
              <a:buFont typeface="Wingdings"/>
              <a:buChar char=""/>
              <a:defRPr/>
            </a:pPr>
            <a:r>
              <a:rPr lang="en-US" sz="2800" dirty="0"/>
              <a:t>Familiar content and context</a:t>
            </a:r>
          </a:p>
          <a:p>
            <a:pPr marL="320040" indent="-320040">
              <a:spcBef>
                <a:spcPts val="700"/>
              </a:spcBef>
              <a:buClr>
                <a:schemeClr val="accent2"/>
              </a:buClr>
              <a:buSzPct val="60000"/>
              <a:buFont typeface="Wingdings"/>
              <a:buChar char=""/>
              <a:defRPr/>
            </a:pPr>
            <a:r>
              <a:rPr lang="en-US" sz="2800" dirty="0"/>
              <a:t>Learners practice the functions and related structures, vocabulary through a variety of tasks to get ready for the final performance assessment tasks</a:t>
            </a:r>
          </a:p>
          <a:p>
            <a:pPr marL="320040" indent="-320040">
              <a:spcBef>
                <a:spcPts val="700"/>
              </a:spcBef>
              <a:buClr>
                <a:schemeClr val="accent2"/>
              </a:buClr>
              <a:buSzPct val="60000"/>
              <a:defRPr/>
            </a:pPr>
            <a:endParaRPr lang="en-US" sz="2800"/>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13</a:t>
            </a:fld>
            <a:endParaRPr lang="en-US"/>
          </a:p>
        </p:txBody>
      </p:sp>
    </p:spTree>
    <p:extLst>
      <p:ext uri="{BB962C8B-B14F-4D97-AF65-F5344CB8AC3E}">
        <p14:creationId xmlns:p14="http://schemas.microsoft.com/office/powerpoint/2010/main" val="21090304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0C7BA55E-9D86-5747-AF1E-AFD830535A28}"/>
              </a:ext>
            </a:extLst>
          </p:cNvPr>
          <p:cNvSpPr/>
          <p:nvPr/>
        </p:nvSpPr>
        <p:spPr>
          <a:xfrm>
            <a:off x="2242" y="-80"/>
            <a:ext cx="12191999" cy="6858000"/>
          </a:xfrm>
          <a:prstGeom prst="rect">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TextBox 7"/>
          <p:cNvSpPr txBox="1"/>
          <p:nvPr/>
        </p:nvSpPr>
        <p:spPr>
          <a:xfrm>
            <a:off x="636819" y="177368"/>
            <a:ext cx="2530929" cy="461665"/>
          </a:xfrm>
          <a:prstGeom prst="rect">
            <a:avLst/>
          </a:prstGeom>
          <a:solidFill>
            <a:srgbClr val="C00000"/>
          </a:solidFill>
        </p:spPr>
        <p:txBody>
          <a:bodyPr wrap="square" rtlCol="0">
            <a:spAutoFit/>
          </a:bodyPr>
          <a:lstStyle/>
          <a:p>
            <a:pPr algn="ctr"/>
            <a:r>
              <a:rPr lang="en-US" sz="2400">
                <a:solidFill>
                  <a:schemeClr val="bg1"/>
                </a:solidFill>
                <a:latin typeface="Century Gothic" charset="0"/>
                <a:ea typeface="Century Gothic" charset="0"/>
                <a:cs typeface="Century Gothic" charset="0"/>
              </a:rPr>
              <a:t>LANGUAGE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6275" y="319945"/>
            <a:ext cx="6088556" cy="621896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0"/>
            <a:ext cx="6286500" cy="6858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TextBox 14"/>
          <p:cNvSpPr txBox="1"/>
          <p:nvPr/>
        </p:nvSpPr>
        <p:spPr>
          <a:xfrm>
            <a:off x="677253" y="180480"/>
            <a:ext cx="2530929" cy="461665"/>
          </a:xfrm>
          <a:prstGeom prst="rect">
            <a:avLst/>
          </a:prstGeom>
          <a:solidFill>
            <a:srgbClr val="C00000"/>
          </a:solidFill>
        </p:spPr>
        <p:txBody>
          <a:bodyPr wrap="square" rtlCol="0">
            <a:spAutoFit/>
          </a:bodyPr>
          <a:lstStyle/>
          <a:p>
            <a:pPr algn="ctr"/>
            <a:r>
              <a:rPr lang="en-US" sz="2400">
                <a:solidFill>
                  <a:schemeClr val="bg1"/>
                </a:solidFill>
                <a:latin typeface="Century Gothic" charset="0"/>
                <a:ea typeface="Century Gothic" charset="0"/>
                <a:cs typeface="Century Gothic" charset="0"/>
              </a:rPr>
              <a:t>LANGUAGE</a:t>
            </a:r>
          </a:p>
        </p:txBody>
      </p:sp>
    </p:spTree>
    <p:extLst>
      <p:ext uri="{BB962C8B-B14F-4D97-AF65-F5344CB8AC3E}">
        <p14:creationId xmlns:p14="http://schemas.microsoft.com/office/powerpoint/2010/main" val="695382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3342" y="132698"/>
            <a:ext cx="6858000" cy="6553200"/>
          </a:xfrm>
          <a:prstGeom prst="rect">
            <a:avLst/>
          </a:prstGeom>
        </p:spPr>
      </p:pic>
      <p:sp>
        <p:nvSpPr>
          <p:cNvPr id="28" name="TextBox 27"/>
          <p:cNvSpPr txBox="1"/>
          <p:nvPr/>
        </p:nvSpPr>
        <p:spPr>
          <a:xfrm>
            <a:off x="5117618" y="6198255"/>
            <a:ext cx="6126480" cy="523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2800">
                <a:solidFill>
                  <a:prstClr val="white"/>
                </a:solidFill>
              </a:rPr>
              <a:t>CAN-DO STATEMENTS </a:t>
            </a:r>
          </a:p>
        </p:txBody>
      </p:sp>
      <p:grpSp>
        <p:nvGrpSpPr>
          <p:cNvPr id="34" name="Group 33"/>
          <p:cNvGrpSpPr/>
          <p:nvPr/>
        </p:nvGrpSpPr>
        <p:grpSpPr>
          <a:xfrm>
            <a:off x="488394" y="2232516"/>
            <a:ext cx="4513880" cy="3512884"/>
            <a:chOff x="488394" y="2232516"/>
            <a:chExt cx="4513880" cy="3512884"/>
          </a:xfrm>
        </p:grpSpPr>
        <p:sp>
          <p:nvSpPr>
            <p:cNvPr id="13" name="Rounded Rectangle 12"/>
            <p:cNvSpPr/>
            <p:nvPr/>
          </p:nvSpPr>
          <p:spPr>
            <a:xfrm>
              <a:off x="488394" y="2232516"/>
              <a:ext cx="2551070" cy="762268"/>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r>
                <a:rPr lang="en-US" sz="2400" b="1" dirty="0">
                  <a:solidFill>
                    <a:srgbClr val="608F3D"/>
                  </a:solidFill>
                  <a:latin typeface="Century Gothic" panose="020B0502020202020204" pitchFamily="34" charset="0"/>
                </a:rPr>
                <a:t>PERFORMANCE INDICATOR</a:t>
              </a:r>
            </a:p>
          </p:txBody>
        </p:sp>
        <p:cxnSp>
          <p:nvCxnSpPr>
            <p:cNvPr id="15" name="Straight Arrow Connector 14"/>
            <p:cNvCxnSpPr/>
            <p:nvPr/>
          </p:nvCxnSpPr>
          <p:spPr>
            <a:xfrm>
              <a:off x="2816128" y="2778914"/>
              <a:ext cx="2142394" cy="1514026"/>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802667" y="2765467"/>
              <a:ext cx="2199607" cy="2979933"/>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802667" y="2765467"/>
              <a:ext cx="2155855" cy="13447"/>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444642" y="1586796"/>
            <a:ext cx="4557632" cy="3742613"/>
            <a:chOff x="444642" y="1586796"/>
            <a:chExt cx="4557632" cy="3742613"/>
          </a:xfrm>
        </p:grpSpPr>
        <p:sp>
          <p:nvSpPr>
            <p:cNvPr id="19" name="Rounded Rectangle 18"/>
            <p:cNvSpPr/>
            <p:nvPr/>
          </p:nvSpPr>
          <p:spPr>
            <a:xfrm>
              <a:off x="444642" y="4567141"/>
              <a:ext cx="2551070" cy="762268"/>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r>
                <a:rPr lang="en-US" sz="2400" b="1" dirty="0">
                  <a:solidFill>
                    <a:srgbClr val="002060"/>
                  </a:solidFill>
                  <a:latin typeface="Century Gothic" panose="020B0502020202020204" pitchFamily="34" charset="0"/>
                </a:rPr>
                <a:t>LANGUAGE FUNCTION</a:t>
              </a:r>
            </a:p>
          </p:txBody>
        </p:sp>
        <p:cxnSp>
          <p:nvCxnSpPr>
            <p:cNvPr id="20" name="Straight Arrow Connector 19"/>
            <p:cNvCxnSpPr/>
            <p:nvPr/>
          </p:nvCxnSpPr>
          <p:spPr>
            <a:xfrm flipV="1">
              <a:off x="3599357" y="3458729"/>
              <a:ext cx="1315413" cy="1"/>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363700" y="4851458"/>
              <a:ext cx="2594822" cy="224110"/>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363700" y="1586796"/>
              <a:ext cx="1114731" cy="3264662"/>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458258" y="1586796"/>
              <a:ext cx="1544016" cy="16704"/>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363700" y="3458729"/>
              <a:ext cx="1235658" cy="1345443"/>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488394" y="594015"/>
            <a:ext cx="4470128" cy="730226"/>
            <a:chOff x="488394" y="594015"/>
            <a:chExt cx="4470128" cy="730226"/>
          </a:xfrm>
        </p:grpSpPr>
        <p:sp>
          <p:nvSpPr>
            <p:cNvPr id="26" name="Rounded Rectangle 25"/>
            <p:cNvSpPr/>
            <p:nvPr/>
          </p:nvSpPr>
          <p:spPr>
            <a:xfrm>
              <a:off x="488394" y="594015"/>
              <a:ext cx="3061797" cy="730226"/>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r>
                <a:rPr lang="en-US" sz="2400" b="1" dirty="0">
                  <a:solidFill>
                    <a:srgbClr val="C00000"/>
                  </a:solidFill>
                  <a:latin typeface="Century Gothic" panose="020B0502020202020204" pitchFamily="34" charset="0"/>
                </a:rPr>
                <a:t>PROFICIENCY BENCHMARK</a:t>
              </a:r>
            </a:p>
          </p:txBody>
        </p:sp>
        <p:cxnSp>
          <p:nvCxnSpPr>
            <p:cNvPr id="27" name="Straight Arrow Connector 26"/>
            <p:cNvCxnSpPr/>
            <p:nvPr/>
          </p:nvCxnSpPr>
          <p:spPr>
            <a:xfrm flipV="1">
              <a:off x="2743200" y="959128"/>
              <a:ext cx="2215322" cy="4099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7816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618514" y="1285421"/>
            <a:ext cx="4735286" cy="4327072"/>
          </a:xfrm>
        </p:spPr>
        <p:txBody>
          <a:bodyPr>
            <a:normAutofit/>
          </a:bodyPr>
          <a:lstStyle/>
          <a:p>
            <a:pPr algn="ctr"/>
            <a:r>
              <a:rPr lang="en-US">
                <a:solidFill>
                  <a:schemeClr val="tx1"/>
                </a:solidFill>
              </a:rPr>
              <a:t>FROM SKILLS TO MODES</a:t>
            </a: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4528" y="779235"/>
            <a:ext cx="5070929" cy="5070929"/>
          </a:xfrm>
        </p:spPr>
      </p:pic>
      <p:sp>
        <p:nvSpPr>
          <p:cNvPr id="5" name="Slide Number Placeholder 4"/>
          <p:cNvSpPr>
            <a:spLocks noGrp="1"/>
          </p:cNvSpPr>
          <p:nvPr>
            <p:ph type="sldNum" sz="quarter" idx="12"/>
          </p:nvPr>
        </p:nvSpPr>
        <p:spPr/>
        <p:txBody>
          <a:bodyPr>
            <a:normAutofit/>
          </a:bodyPr>
          <a:lstStyle/>
          <a:p>
            <a:fld id="{D57F1E4F-1CFF-5643-939E-02111984F565}" type="slidenum">
              <a:rPr lang="en-US" smtClean="0"/>
              <a:t>16</a:t>
            </a:fld>
            <a:endParaRPr lang="en-US" dirty="0"/>
          </a:p>
        </p:txBody>
      </p:sp>
      <p:pic>
        <p:nvPicPr>
          <p:cNvPr id="2" name="Picture 1">
            <a:extLst>
              <a:ext uri="{FF2B5EF4-FFF2-40B4-BE49-F238E27FC236}">
                <a16:creationId xmlns:a16="http://schemas.microsoft.com/office/drawing/2014/main" xmlns="" id="{5AA2DB37-4B0E-044D-A3B2-0E9F93829BD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4229505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931" y="204787"/>
            <a:ext cx="10515600" cy="914400"/>
          </a:xfrm>
          <a:solidFill>
            <a:schemeClr val="accent5"/>
          </a:solidFill>
        </p:spPr>
        <p:txBody>
          <a:bodyPr/>
          <a:lstStyle/>
          <a:p>
            <a:pPr algn="ctr"/>
            <a:r>
              <a:rPr lang="en-US" sz="4400" dirty="0">
                <a:solidFill>
                  <a:schemeClr val="tx1"/>
                </a:solidFill>
              </a:rPr>
              <a:t>Interdependence of 3 Modes</a:t>
            </a:r>
          </a:p>
        </p:txBody>
      </p:sp>
      <p:graphicFrame>
        <p:nvGraphicFramePr>
          <p:cNvPr id="8" name="Content Placeholder 7"/>
          <p:cNvGraphicFramePr>
            <a:graphicFrameLocks noGrp="1"/>
          </p:cNvGraphicFramePr>
          <p:nvPr>
            <p:ph idx="4294967295"/>
            <p:extLst/>
          </p:nvPr>
        </p:nvGraphicFramePr>
        <p:xfrm>
          <a:off x="-390098" y="1142171"/>
          <a:ext cx="11095629" cy="56166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rot="10800000" flipV="1">
            <a:off x="6462445" y="1889504"/>
            <a:ext cx="40480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Listening, Reading, Viewing</a:t>
            </a:r>
          </a:p>
        </p:txBody>
      </p:sp>
      <p:sp>
        <p:nvSpPr>
          <p:cNvPr id="7" name="TextBox 6"/>
          <p:cNvSpPr txBox="1"/>
          <p:nvPr/>
        </p:nvSpPr>
        <p:spPr>
          <a:xfrm rot="10800000" flipV="1">
            <a:off x="287676" y="3327617"/>
            <a:ext cx="3534312"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Speaking, Writing</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For an Audience</a:t>
            </a:r>
          </a:p>
        </p:txBody>
      </p:sp>
      <p:sp>
        <p:nvSpPr>
          <p:cNvPr id="9" name="TextBox 8"/>
          <p:cNvSpPr txBox="1"/>
          <p:nvPr/>
        </p:nvSpPr>
        <p:spPr>
          <a:xfrm>
            <a:off x="8486454" y="3729085"/>
            <a:ext cx="4212405"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Two-way Spontaneous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Interaction</a:t>
            </a:r>
          </a:p>
        </p:txBody>
      </p:sp>
      <p:sp>
        <p:nvSpPr>
          <p:cNvPr id="3" name="TextBox 2"/>
          <p:cNvSpPr txBox="1"/>
          <p:nvPr/>
        </p:nvSpPr>
        <p:spPr>
          <a:xfrm>
            <a:off x="9995033" y="147306"/>
            <a:ext cx="2103120" cy="400110"/>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a:ea typeface="+mn-ea"/>
                <a:cs typeface="+mn-cs"/>
              </a:rPr>
              <a:t>Pages 40 - 41</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9D500B-731B-C041-A399-EB03800DC922}" type="slidenum">
              <a:rPr kumimoji="0" lang="uk-UA"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uk-UA"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endParaRPr>
          </a:p>
        </p:txBody>
      </p:sp>
      <p:sp>
        <p:nvSpPr>
          <p:cNvPr id="10" name="TextBox 9"/>
          <p:cNvSpPr txBox="1"/>
          <p:nvPr/>
        </p:nvSpPr>
        <p:spPr>
          <a:xfrm>
            <a:off x="9299971" y="2544944"/>
            <a:ext cx="1390124" cy="461665"/>
          </a:xfrm>
          <a:prstGeom prst="rect">
            <a:avLst/>
          </a:prstGeom>
          <a:solidFill>
            <a:schemeClr val="accent5"/>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Corbel" panose="020B0503020204020204"/>
                <a:ea typeface="+mn-ea"/>
                <a:cs typeface="+mn-cs"/>
              </a:rPr>
              <a:t>Modeling</a:t>
            </a:r>
          </a:p>
        </p:txBody>
      </p:sp>
      <p:sp>
        <p:nvSpPr>
          <p:cNvPr id="11" name="TextBox 10"/>
          <p:cNvSpPr txBox="1"/>
          <p:nvPr/>
        </p:nvSpPr>
        <p:spPr>
          <a:xfrm>
            <a:off x="395608" y="4329249"/>
            <a:ext cx="1475212" cy="461665"/>
          </a:xfrm>
          <a:prstGeom prst="rect">
            <a:avLst/>
          </a:prstGeom>
          <a:solidFill>
            <a:schemeClr val="accent5"/>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Corbel" panose="020B0503020204020204"/>
                <a:ea typeface="+mn-ea"/>
                <a:cs typeface="+mn-cs"/>
              </a:rPr>
              <a:t>Workshop</a:t>
            </a:r>
          </a:p>
        </p:txBody>
      </p:sp>
      <p:sp>
        <p:nvSpPr>
          <p:cNvPr id="13" name="TextBox 12"/>
          <p:cNvSpPr txBox="1"/>
          <p:nvPr/>
        </p:nvSpPr>
        <p:spPr>
          <a:xfrm>
            <a:off x="8697682" y="5099567"/>
            <a:ext cx="3129959" cy="461665"/>
          </a:xfrm>
          <a:prstGeom prst="rect">
            <a:avLst/>
          </a:prstGeom>
          <a:solidFill>
            <a:schemeClr val="accent5"/>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Corbel" panose="020B0503020204020204"/>
                <a:ea typeface="+mn-ea"/>
                <a:cs typeface="+mn-cs"/>
              </a:rPr>
              <a:t>Real-time conversation</a:t>
            </a:r>
          </a:p>
        </p:txBody>
      </p:sp>
    </p:spTree>
    <p:extLst>
      <p:ext uri="{BB962C8B-B14F-4D97-AF65-F5344CB8AC3E}">
        <p14:creationId xmlns:p14="http://schemas.microsoft.com/office/powerpoint/2010/main" val="90652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animBg="1"/>
      <p:bldP spid="11"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Rectangular Callout 4">
            <a:extLst>
              <a:ext uri="{FF2B5EF4-FFF2-40B4-BE49-F238E27FC236}">
                <a16:creationId xmlns:a16="http://schemas.microsoft.com/office/drawing/2014/main" xmlns="" id="{DF109620-EF82-424E-AB09-DBCB4270A0B4}"/>
              </a:ext>
            </a:extLst>
          </p:cNvPr>
          <p:cNvSpPr/>
          <p:nvPr/>
        </p:nvSpPr>
        <p:spPr>
          <a:xfrm>
            <a:off x="227968" y="1760171"/>
            <a:ext cx="5076333" cy="880868"/>
          </a:xfrm>
          <a:prstGeom prst="wedgeRectCallout">
            <a:avLst>
              <a:gd name="adj1" fmla="val -7565"/>
              <a:gd name="adj2" fmla="val 8374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Re-phrasing chunks; retelling; predicting; and using structural clues </a:t>
            </a:r>
          </a:p>
        </p:txBody>
      </p:sp>
      <p:sp>
        <p:nvSpPr>
          <p:cNvPr id="6" name="Rectangular Callout 5">
            <a:extLst>
              <a:ext uri="{FF2B5EF4-FFF2-40B4-BE49-F238E27FC236}">
                <a16:creationId xmlns:a16="http://schemas.microsoft.com/office/drawing/2014/main" xmlns="" id="{9D71C466-D075-E446-B480-739A001B9E00}"/>
              </a:ext>
            </a:extLst>
          </p:cNvPr>
          <p:cNvSpPr/>
          <p:nvPr/>
        </p:nvSpPr>
        <p:spPr>
          <a:xfrm>
            <a:off x="5614836" y="1782257"/>
            <a:ext cx="3398711" cy="1390101"/>
          </a:xfrm>
          <a:prstGeom prst="wedgeRectCallout">
            <a:avLst>
              <a:gd name="adj1" fmla="val -10061"/>
              <a:gd name="adj2" fmla="val 75057"/>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Familiar words in new context; and new words in a familiar context</a:t>
            </a:r>
          </a:p>
        </p:txBody>
      </p:sp>
      <p:sp>
        <p:nvSpPr>
          <p:cNvPr id="7" name="Rectangular Callout 6">
            <a:extLst>
              <a:ext uri="{FF2B5EF4-FFF2-40B4-BE49-F238E27FC236}">
                <a16:creationId xmlns:a16="http://schemas.microsoft.com/office/drawing/2014/main" xmlns="" id="{F86B2FEA-E9D7-624D-8308-5E4D6A3B93AB}"/>
              </a:ext>
            </a:extLst>
          </p:cNvPr>
          <p:cNvSpPr/>
          <p:nvPr/>
        </p:nvSpPr>
        <p:spPr>
          <a:xfrm>
            <a:off x="5121024" y="5422865"/>
            <a:ext cx="2806017" cy="1092983"/>
          </a:xfrm>
          <a:prstGeom prst="wedgeRectCallout">
            <a:avLst>
              <a:gd name="adj1" fmla="val 5967"/>
              <a:gd name="adj2" fmla="val -90475"/>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Context-driven understanding (gist)</a:t>
            </a:r>
          </a:p>
        </p:txBody>
      </p:sp>
      <p:sp>
        <p:nvSpPr>
          <p:cNvPr id="8" name="Rectangular Callout 7">
            <a:extLst>
              <a:ext uri="{FF2B5EF4-FFF2-40B4-BE49-F238E27FC236}">
                <a16:creationId xmlns:a16="http://schemas.microsoft.com/office/drawing/2014/main" xmlns="" id="{9C93721E-63B0-4E41-98B3-65B1D161690B}"/>
              </a:ext>
            </a:extLst>
          </p:cNvPr>
          <p:cNvSpPr/>
          <p:nvPr/>
        </p:nvSpPr>
        <p:spPr>
          <a:xfrm>
            <a:off x="227968" y="5303325"/>
            <a:ext cx="3204941" cy="1104121"/>
          </a:xfrm>
          <a:prstGeom prst="wedgeRectCallout">
            <a:avLst>
              <a:gd name="adj1" fmla="val 70305"/>
              <a:gd name="adj2" fmla="val -51116"/>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Using the author’s perspective and cultural perspective</a:t>
            </a:r>
          </a:p>
        </p:txBody>
      </p:sp>
      <p:sp>
        <p:nvSpPr>
          <p:cNvPr id="9" name="Rectangular Callout 8">
            <a:extLst>
              <a:ext uri="{FF2B5EF4-FFF2-40B4-BE49-F238E27FC236}">
                <a16:creationId xmlns:a16="http://schemas.microsoft.com/office/drawing/2014/main" xmlns="" id="{C30B9327-B0A6-EF4B-B6F8-D9CD3DC2EEE4}"/>
              </a:ext>
            </a:extLst>
          </p:cNvPr>
          <p:cNvSpPr/>
          <p:nvPr/>
        </p:nvSpPr>
        <p:spPr>
          <a:xfrm>
            <a:off x="9881994" y="1837609"/>
            <a:ext cx="2194560" cy="1913256"/>
          </a:xfrm>
          <a:prstGeom prst="wedgeRectCallout">
            <a:avLst>
              <a:gd name="adj1" fmla="val -78791"/>
              <a:gd name="adj2" fmla="val -3951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Whole picture; mediating meaning with the text; a focused task</a:t>
            </a:r>
          </a:p>
        </p:txBody>
      </p:sp>
      <p:pic>
        <p:nvPicPr>
          <p:cNvPr id="10" name="Picture 9">
            <a:extLst>
              <a:ext uri="{FF2B5EF4-FFF2-40B4-BE49-F238E27FC236}">
                <a16:creationId xmlns:a16="http://schemas.microsoft.com/office/drawing/2014/main" xmlns="" id="{C5FED9CE-DF33-9C43-9169-9E6CC34B90A3}"/>
              </a:ext>
            </a:extLst>
          </p:cNvPr>
          <p:cNvPicPr>
            <a:picLocks noChangeAspect="1"/>
          </p:cNvPicPr>
          <p:nvPr/>
        </p:nvPicPr>
        <p:blipFill>
          <a:blip r:embed="rId2"/>
          <a:stretch>
            <a:fillRect/>
          </a:stretch>
        </p:blipFill>
        <p:spPr>
          <a:xfrm>
            <a:off x="599701" y="3172358"/>
            <a:ext cx="2951106" cy="1814635"/>
          </a:xfrm>
          <a:prstGeom prst="rect">
            <a:avLst/>
          </a:prstGeom>
          <a:ln>
            <a:solidFill>
              <a:srgbClr val="343882"/>
            </a:solidFill>
          </a:ln>
        </p:spPr>
      </p:pic>
      <p:pic>
        <p:nvPicPr>
          <p:cNvPr id="11" name="Picture 10">
            <a:extLst>
              <a:ext uri="{FF2B5EF4-FFF2-40B4-BE49-F238E27FC236}">
                <a16:creationId xmlns:a16="http://schemas.microsoft.com/office/drawing/2014/main" xmlns="" id="{45DFCED5-6CA7-AB4E-80E5-40E6FFBD30E6}"/>
              </a:ext>
            </a:extLst>
          </p:cNvPr>
          <p:cNvPicPr>
            <a:picLocks noChangeAspect="1"/>
          </p:cNvPicPr>
          <p:nvPr/>
        </p:nvPicPr>
        <p:blipFill>
          <a:blip r:embed="rId3"/>
          <a:stretch>
            <a:fillRect/>
          </a:stretch>
        </p:blipFill>
        <p:spPr>
          <a:xfrm>
            <a:off x="8606118" y="4206045"/>
            <a:ext cx="3046659" cy="2032706"/>
          </a:xfrm>
          <a:prstGeom prst="rect">
            <a:avLst/>
          </a:prstGeom>
          <a:ln>
            <a:solidFill>
              <a:srgbClr val="343882"/>
            </a:solidFill>
          </a:ln>
        </p:spPr>
      </p:pic>
      <p:pic>
        <p:nvPicPr>
          <p:cNvPr id="12" name="Picture 11">
            <a:extLst>
              <a:ext uri="{FF2B5EF4-FFF2-40B4-BE49-F238E27FC236}">
                <a16:creationId xmlns:a16="http://schemas.microsoft.com/office/drawing/2014/main" xmlns="" id="{792B94A7-A210-6745-A932-625580FD4FCF}"/>
              </a:ext>
            </a:extLst>
          </p:cNvPr>
          <p:cNvPicPr>
            <a:picLocks noChangeAspect="1"/>
          </p:cNvPicPr>
          <p:nvPr/>
        </p:nvPicPr>
        <p:blipFill>
          <a:blip r:embed="rId4"/>
          <a:stretch>
            <a:fillRect/>
          </a:stretch>
        </p:blipFill>
        <p:spPr>
          <a:xfrm>
            <a:off x="4554061" y="3556782"/>
            <a:ext cx="2693904" cy="1616343"/>
          </a:xfrm>
          <a:prstGeom prst="rect">
            <a:avLst/>
          </a:prstGeom>
          <a:ln>
            <a:solidFill>
              <a:srgbClr val="343882"/>
            </a:solidFill>
          </a:ln>
        </p:spPr>
      </p:pic>
      <p:sp>
        <p:nvSpPr>
          <p:cNvPr id="13" name="Title 7"/>
          <p:cNvSpPr txBox="1">
            <a:spLocks/>
          </p:cNvSpPr>
          <p:nvPr/>
        </p:nvSpPr>
        <p:spPr>
          <a:xfrm>
            <a:off x="720142" y="81591"/>
            <a:ext cx="10515600" cy="733667"/>
          </a:xfrm>
          <a:prstGeom prst="rect">
            <a:avLst/>
          </a:prstGeom>
          <a:solidFill>
            <a:schemeClr val="accent1"/>
          </a:solidFill>
        </p:spPr>
        <p:txBody>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b="1" dirty="0">
                <a:solidFill>
                  <a:schemeClr val="tx1"/>
                </a:solidFill>
                <a:latin typeface="Corbel" charset="0"/>
                <a:ea typeface="Corbel" charset="0"/>
                <a:cs typeface="Corbel" charset="0"/>
              </a:rPr>
              <a:t>Interpretive Mode</a:t>
            </a:r>
            <a:endParaRPr lang="en-US" dirty="0">
              <a:solidFill>
                <a:schemeClr val="tx1"/>
              </a:solidFill>
              <a:latin typeface="Corbel" charset="0"/>
              <a:ea typeface="Corbel" charset="0"/>
              <a:cs typeface="Corbel" charset="0"/>
            </a:endParaRPr>
          </a:p>
        </p:txBody>
      </p:sp>
      <p:sp>
        <p:nvSpPr>
          <p:cNvPr id="14" name="Title 7"/>
          <p:cNvSpPr txBox="1">
            <a:spLocks/>
          </p:cNvSpPr>
          <p:nvPr/>
        </p:nvSpPr>
        <p:spPr>
          <a:xfrm>
            <a:off x="720142" y="83578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Corbel" charset="0"/>
                <a:ea typeface="Corbel" charset="0"/>
                <a:cs typeface="Corbel" charset="0"/>
              </a:rPr>
              <a:t>Learners understand, interpret, and analyze what is heard, read or viewed on a variety of topics. </a:t>
            </a:r>
          </a:p>
          <a:p>
            <a:pPr algn="ctr"/>
            <a:endParaRPr lang="en-US" sz="2800" dirty="0">
              <a:latin typeface="Corbel" charset="0"/>
              <a:ea typeface="Corbel" charset="0"/>
              <a:cs typeface="Corbel" charset="0"/>
            </a:endParaRPr>
          </a:p>
        </p:txBody>
      </p:sp>
    </p:spTree>
    <p:extLst>
      <p:ext uri="{BB962C8B-B14F-4D97-AF65-F5344CB8AC3E}">
        <p14:creationId xmlns:p14="http://schemas.microsoft.com/office/powerpoint/2010/main" val="142965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1"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a16="http://schemas.microsoft.com/office/drawing/2014/main" xmlns="" id="{4B6E7125-C519-6F46-8B2C-448EFFF26FF6}"/>
              </a:ext>
            </a:extLst>
          </p:cNvPr>
          <p:cNvSpPr txBox="1">
            <a:spLocks/>
          </p:cNvSpPr>
          <p:nvPr/>
        </p:nvSpPr>
        <p:spPr>
          <a:xfrm>
            <a:off x="324082" y="849526"/>
            <a:ext cx="11543219" cy="1299546"/>
          </a:xfrm>
          <a:prstGeom prst="rect">
            <a:avLst/>
          </a:prstGeom>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ea typeface="Century Gothic" charset="0"/>
                <a:cs typeface="Calibri" panose="020F0502020204030204" pitchFamily="34" charset="0"/>
              </a:rPr>
              <a:t>Learners present information, concepts, and ideas to inform, explain, persuade, and narrate on a variety of topics using appropriate media and adapting to various audiences of listeners, readers, or viewers.</a:t>
            </a:r>
            <a:endParaRPr lang="en-US" dirty="0">
              <a:ea typeface="Century Gothic" charset="0"/>
              <a:cs typeface="Century Gothic" charset="0"/>
            </a:endParaRPr>
          </a:p>
        </p:txBody>
      </p:sp>
      <p:sp>
        <p:nvSpPr>
          <p:cNvPr id="4" name="Rectangular Callout 3">
            <a:extLst>
              <a:ext uri="{FF2B5EF4-FFF2-40B4-BE49-F238E27FC236}">
                <a16:creationId xmlns:a16="http://schemas.microsoft.com/office/drawing/2014/main" xmlns="" id="{C30B9327-B0A6-EF4B-B6F8-D9CD3DC2EEE4}"/>
              </a:ext>
            </a:extLst>
          </p:cNvPr>
          <p:cNvSpPr/>
          <p:nvPr/>
        </p:nvSpPr>
        <p:spPr>
          <a:xfrm>
            <a:off x="106004" y="4245413"/>
            <a:ext cx="2402869" cy="1080838"/>
          </a:xfrm>
          <a:prstGeom prst="wedgeRectCallout">
            <a:avLst>
              <a:gd name="adj1" fmla="val 70852"/>
              <a:gd name="adj2" fmla="val -3777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one-way communication</a:t>
            </a:r>
          </a:p>
        </p:txBody>
      </p:sp>
      <p:pic>
        <p:nvPicPr>
          <p:cNvPr id="5" name="Picture 4">
            <a:extLst>
              <a:ext uri="{FF2B5EF4-FFF2-40B4-BE49-F238E27FC236}">
                <a16:creationId xmlns:a16="http://schemas.microsoft.com/office/drawing/2014/main" xmlns="" id="{84E0D08B-A1E4-EA4D-9467-E7469D42F979}"/>
              </a:ext>
            </a:extLst>
          </p:cNvPr>
          <p:cNvPicPr>
            <a:picLocks noChangeAspect="1"/>
          </p:cNvPicPr>
          <p:nvPr/>
        </p:nvPicPr>
        <p:blipFill rotWithShape="1">
          <a:blip r:embed="rId2"/>
          <a:srcRect l="16919"/>
          <a:stretch/>
        </p:blipFill>
        <p:spPr>
          <a:xfrm>
            <a:off x="9214483" y="4898706"/>
            <a:ext cx="2840094" cy="1645920"/>
          </a:xfrm>
          <a:prstGeom prst="wedgeRectCallout">
            <a:avLst>
              <a:gd name="adj1" fmla="val -78491"/>
              <a:gd name="adj2" fmla="val 457"/>
            </a:avLst>
          </a:prstGeom>
          <a:ln>
            <a:solidFill>
              <a:srgbClr val="BB114A"/>
            </a:solidFill>
          </a:ln>
        </p:spPr>
      </p:pic>
      <p:pic>
        <p:nvPicPr>
          <p:cNvPr id="6" name="Picture 5" descr="P4220050-2">
            <a:extLst>
              <a:ext uri="{FF2B5EF4-FFF2-40B4-BE49-F238E27FC236}">
                <a16:creationId xmlns:a16="http://schemas.microsoft.com/office/drawing/2014/main" xmlns="" id="{8783FA13-3C93-6D4F-9EF1-6913457C57DB}"/>
              </a:ext>
            </a:extLst>
          </p:cNvPr>
          <p:cNvPicPr>
            <a:picLocks noChangeAspect="1" noChangeArrowheads="1"/>
          </p:cNvPicPr>
          <p:nvPr/>
        </p:nvPicPr>
        <p:blipFill>
          <a:blip r:embed="rId3"/>
          <a:srcRect/>
          <a:stretch>
            <a:fillRect/>
          </a:stretch>
        </p:blipFill>
        <p:spPr bwMode="auto">
          <a:xfrm>
            <a:off x="452494" y="2336454"/>
            <a:ext cx="2381982" cy="1645920"/>
          </a:xfrm>
          <a:prstGeom prst="wedgeRectCallout">
            <a:avLst>
              <a:gd name="adj1" fmla="val 61113"/>
              <a:gd name="adj2" fmla="val 35428"/>
            </a:avLst>
          </a:prstGeom>
          <a:noFill/>
          <a:ln>
            <a:solidFill>
              <a:srgbClr val="BB114A"/>
            </a:solidFill>
          </a:ln>
        </p:spPr>
      </p:pic>
      <p:pic>
        <p:nvPicPr>
          <p:cNvPr id="7" name="Picture 6">
            <a:extLst>
              <a:ext uri="{FF2B5EF4-FFF2-40B4-BE49-F238E27FC236}">
                <a16:creationId xmlns:a16="http://schemas.microsoft.com/office/drawing/2014/main" xmlns="" id="{A4205B3B-9C73-C647-941A-EF63F72248A6}"/>
              </a:ext>
            </a:extLst>
          </p:cNvPr>
          <p:cNvPicPr>
            <a:picLocks noChangeAspect="1"/>
          </p:cNvPicPr>
          <p:nvPr/>
        </p:nvPicPr>
        <p:blipFill>
          <a:blip r:embed="rId4"/>
          <a:stretch>
            <a:fillRect/>
          </a:stretch>
        </p:blipFill>
        <p:spPr>
          <a:xfrm>
            <a:off x="3741795" y="4861486"/>
            <a:ext cx="2460188" cy="1683140"/>
          </a:xfrm>
          <a:prstGeom prst="wedgeRectCallout">
            <a:avLst>
              <a:gd name="adj1" fmla="val -75441"/>
              <a:gd name="adj2" fmla="val 40051"/>
            </a:avLst>
          </a:prstGeom>
          <a:solidFill>
            <a:srgbClr val="BB114A"/>
          </a:solidFill>
          <a:ln>
            <a:solidFill>
              <a:srgbClr val="BB114A"/>
            </a:solidFill>
          </a:ln>
        </p:spPr>
      </p:pic>
      <p:sp>
        <p:nvSpPr>
          <p:cNvPr id="8" name="Rectangular Callout 7">
            <a:extLst>
              <a:ext uri="{FF2B5EF4-FFF2-40B4-BE49-F238E27FC236}">
                <a16:creationId xmlns:a16="http://schemas.microsoft.com/office/drawing/2014/main" xmlns="" id="{75F2C0EF-759A-EB41-BF96-9D3BC1EA792B}"/>
              </a:ext>
            </a:extLst>
          </p:cNvPr>
          <p:cNvSpPr/>
          <p:nvPr/>
        </p:nvSpPr>
        <p:spPr>
          <a:xfrm>
            <a:off x="3197633" y="2791680"/>
            <a:ext cx="1819515" cy="1739544"/>
          </a:xfrm>
          <a:prstGeom prst="wedgeRectCallout">
            <a:avLst>
              <a:gd name="adj1" fmla="val 90190"/>
              <a:gd name="adj2" fmla="val -4965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practiced, rehearsed, polished, edited</a:t>
            </a:r>
          </a:p>
        </p:txBody>
      </p:sp>
      <p:sp>
        <p:nvSpPr>
          <p:cNvPr id="9" name="Rectangular Callout 8">
            <a:extLst>
              <a:ext uri="{FF2B5EF4-FFF2-40B4-BE49-F238E27FC236}">
                <a16:creationId xmlns:a16="http://schemas.microsoft.com/office/drawing/2014/main" xmlns="" id="{5A58173C-045C-0847-AF34-FE6E943F5B50}"/>
              </a:ext>
            </a:extLst>
          </p:cNvPr>
          <p:cNvSpPr/>
          <p:nvPr/>
        </p:nvSpPr>
        <p:spPr>
          <a:xfrm>
            <a:off x="6681592" y="4388961"/>
            <a:ext cx="1929008" cy="1027025"/>
          </a:xfrm>
          <a:prstGeom prst="wedgeRectCallout">
            <a:avLst>
              <a:gd name="adj1" fmla="val 41057"/>
              <a:gd name="adj2" fmla="val 10771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an awareness of audience</a:t>
            </a:r>
          </a:p>
        </p:txBody>
      </p:sp>
      <p:sp>
        <p:nvSpPr>
          <p:cNvPr id="10" name="Rectangular Callout 9">
            <a:extLst>
              <a:ext uri="{FF2B5EF4-FFF2-40B4-BE49-F238E27FC236}">
                <a16:creationId xmlns:a16="http://schemas.microsoft.com/office/drawing/2014/main" xmlns="" id="{62FC9432-3BC7-5B49-B325-6F063748C1AF}"/>
              </a:ext>
            </a:extLst>
          </p:cNvPr>
          <p:cNvSpPr/>
          <p:nvPr/>
        </p:nvSpPr>
        <p:spPr>
          <a:xfrm>
            <a:off x="946000" y="5634121"/>
            <a:ext cx="1913149" cy="1027025"/>
          </a:xfrm>
          <a:prstGeom prst="wedgeRectCallout">
            <a:avLst>
              <a:gd name="adj1" fmla="val -4947"/>
              <a:gd name="adj2" fmla="val -71522"/>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organized</a:t>
            </a:r>
          </a:p>
        </p:txBody>
      </p:sp>
      <p:sp>
        <p:nvSpPr>
          <p:cNvPr id="11" name="Rectangular Callout 10">
            <a:extLst>
              <a:ext uri="{FF2B5EF4-FFF2-40B4-BE49-F238E27FC236}">
                <a16:creationId xmlns:a16="http://schemas.microsoft.com/office/drawing/2014/main" xmlns="" id="{DAB2DDEE-6168-0047-8A2E-55AB791A3E90}"/>
              </a:ext>
            </a:extLst>
          </p:cNvPr>
          <p:cNvSpPr/>
          <p:nvPr/>
        </p:nvSpPr>
        <p:spPr>
          <a:xfrm>
            <a:off x="5606625" y="2268679"/>
            <a:ext cx="2624544" cy="1575310"/>
          </a:xfrm>
          <a:prstGeom prst="wedgeRectCallout">
            <a:avLst>
              <a:gd name="adj1" fmla="val 5528"/>
              <a:gd name="adj2" fmla="val 7356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Improved by using appropriate tools (dictionary, spell check, etc.)</a:t>
            </a:r>
          </a:p>
        </p:txBody>
      </p:sp>
      <p:sp>
        <p:nvSpPr>
          <p:cNvPr id="12" name="Rectangular Callout 11">
            <a:extLst>
              <a:ext uri="{FF2B5EF4-FFF2-40B4-BE49-F238E27FC236}">
                <a16:creationId xmlns:a16="http://schemas.microsoft.com/office/drawing/2014/main" xmlns="" id="{B9AA246E-19C7-1142-BFFF-7B4A769992C8}"/>
              </a:ext>
            </a:extLst>
          </p:cNvPr>
          <p:cNvSpPr/>
          <p:nvPr/>
        </p:nvSpPr>
        <p:spPr>
          <a:xfrm>
            <a:off x="8610600" y="2464428"/>
            <a:ext cx="3256701" cy="1236012"/>
          </a:xfrm>
          <a:prstGeom prst="wedgeRectCallout">
            <a:avLst>
              <a:gd name="adj1" fmla="val -47495"/>
              <a:gd name="adj2" fmla="val 9064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produced for an intended audience and purpose</a:t>
            </a:r>
          </a:p>
        </p:txBody>
      </p:sp>
      <p:sp>
        <p:nvSpPr>
          <p:cNvPr id="13" name="Title 7"/>
          <p:cNvSpPr txBox="1">
            <a:spLocks/>
          </p:cNvSpPr>
          <p:nvPr/>
        </p:nvSpPr>
        <p:spPr>
          <a:xfrm>
            <a:off x="946000" y="110573"/>
            <a:ext cx="10446809" cy="664963"/>
          </a:xfrm>
          <a:prstGeom prst="rect">
            <a:avLst/>
          </a:prstGeom>
          <a:solidFill>
            <a:schemeClr val="accent1"/>
          </a:solidFill>
        </p:spPr>
        <p:txBody>
          <a:bodyPr>
            <a:normAutofit lnSpcReduction="1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rPr>
              <a:t>Presentational Communication</a:t>
            </a:r>
            <a:endParaRPr lang="en-US" sz="4400">
              <a:solidFill>
                <a:schemeClr val="tx1"/>
              </a:solidFill>
            </a:endParaRPr>
          </a:p>
        </p:txBody>
      </p:sp>
    </p:spTree>
    <p:extLst>
      <p:ext uri="{BB962C8B-B14F-4D97-AF65-F5344CB8AC3E}">
        <p14:creationId xmlns:p14="http://schemas.microsoft.com/office/powerpoint/2010/main" val="3380346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lterrillfairfield.wikispaces.com</a:t>
            </a:r>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1750" y="1431405"/>
            <a:ext cx="6441558" cy="5107507"/>
          </a:xfrm>
          <a:prstGeom prst="rect">
            <a:avLst/>
          </a:prstGeom>
        </p:spPr>
      </p:pic>
    </p:spTree>
    <p:extLst>
      <p:ext uri="{BB962C8B-B14F-4D97-AF65-F5344CB8AC3E}">
        <p14:creationId xmlns:p14="http://schemas.microsoft.com/office/powerpoint/2010/main" val="14321591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20</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a16="http://schemas.microsoft.com/office/drawing/2014/main" xmlns="" id="{4B6E7125-C519-6F46-8B2C-448EFFF26FF6}"/>
              </a:ext>
            </a:extLst>
          </p:cNvPr>
          <p:cNvSpPr txBox="1">
            <a:spLocks/>
          </p:cNvSpPr>
          <p:nvPr/>
        </p:nvSpPr>
        <p:spPr>
          <a:xfrm>
            <a:off x="418011" y="946472"/>
            <a:ext cx="11542724" cy="895159"/>
          </a:xfrm>
          <a:prstGeom prst="rect">
            <a:avLst/>
          </a:prstGeom>
          <a:noFill/>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latin typeface="Corbel" charset="0"/>
                <a:ea typeface="Corbel" charset="0"/>
                <a:cs typeface="Corbel" charset="0"/>
              </a:rPr>
              <a:t>Learners interact and negotiate meaning in spoken, signed, or written  conversations to share information, reactions, feelings, and opinions</a:t>
            </a:r>
            <a:r>
              <a:rPr lang="en-US" b="1" dirty="0">
                <a:latin typeface="Corbel" charset="0"/>
                <a:ea typeface="Corbel" charset="0"/>
                <a:cs typeface="Corbel" charset="0"/>
              </a:rPr>
              <a:t>. </a:t>
            </a:r>
          </a:p>
        </p:txBody>
      </p:sp>
      <p:sp>
        <p:nvSpPr>
          <p:cNvPr id="4" name="Rectangular Callout 3">
            <a:extLst>
              <a:ext uri="{FF2B5EF4-FFF2-40B4-BE49-F238E27FC236}">
                <a16:creationId xmlns:a16="http://schemas.microsoft.com/office/drawing/2014/main" xmlns="" id="{DF109620-EF82-424E-AB09-DBCB4270A0B4}"/>
              </a:ext>
            </a:extLst>
          </p:cNvPr>
          <p:cNvSpPr/>
          <p:nvPr/>
        </p:nvSpPr>
        <p:spPr>
          <a:xfrm>
            <a:off x="145298" y="1977443"/>
            <a:ext cx="2106354" cy="1027025"/>
          </a:xfrm>
          <a:prstGeom prst="wedgeRectCallout">
            <a:avLst>
              <a:gd name="adj1" fmla="val 49253"/>
              <a:gd name="adj2" fmla="val 8374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 two-way exchange</a:t>
            </a:r>
          </a:p>
        </p:txBody>
      </p:sp>
      <p:sp>
        <p:nvSpPr>
          <p:cNvPr id="5" name="Rectangular Callout 4">
            <a:extLst>
              <a:ext uri="{FF2B5EF4-FFF2-40B4-BE49-F238E27FC236}">
                <a16:creationId xmlns:a16="http://schemas.microsoft.com/office/drawing/2014/main" xmlns="" id="{9D71C466-D075-E446-B480-739A001B9E00}"/>
              </a:ext>
            </a:extLst>
          </p:cNvPr>
          <p:cNvSpPr/>
          <p:nvPr/>
        </p:nvSpPr>
        <p:spPr>
          <a:xfrm>
            <a:off x="3358952" y="2243045"/>
            <a:ext cx="2624544" cy="1027025"/>
          </a:xfrm>
          <a:prstGeom prst="wedgeRectCallout">
            <a:avLst>
              <a:gd name="adj1" fmla="val -4522"/>
              <a:gd name="adj2" fmla="val 128261"/>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spontaneous and unpredictable</a:t>
            </a:r>
          </a:p>
        </p:txBody>
      </p:sp>
      <p:sp>
        <p:nvSpPr>
          <p:cNvPr id="6" name="Rectangular Callout 5">
            <a:extLst>
              <a:ext uri="{FF2B5EF4-FFF2-40B4-BE49-F238E27FC236}">
                <a16:creationId xmlns:a16="http://schemas.microsoft.com/office/drawing/2014/main" xmlns="" id="{7D541335-0BAA-D240-8BF0-83672B622E64}"/>
              </a:ext>
            </a:extLst>
          </p:cNvPr>
          <p:cNvSpPr/>
          <p:nvPr/>
        </p:nvSpPr>
        <p:spPr>
          <a:xfrm>
            <a:off x="3894211" y="4029732"/>
            <a:ext cx="1767027" cy="1027025"/>
          </a:xfrm>
          <a:prstGeom prst="wedgeRectCallout">
            <a:avLst>
              <a:gd name="adj1" fmla="val -26847"/>
              <a:gd name="adj2" fmla="val 73269"/>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helping each other</a:t>
            </a:r>
          </a:p>
        </p:txBody>
      </p:sp>
      <p:sp>
        <p:nvSpPr>
          <p:cNvPr id="7" name="Rectangular Callout 6">
            <a:extLst>
              <a:ext uri="{FF2B5EF4-FFF2-40B4-BE49-F238E27FC236}">
                <a16:creationId xmlns:a16="http://schemas.microsoft.com/office/drawing/2014/main" xmlns="" id="{F86B2FEA-E9D7-624D-8308-5E4D6A3B93AB}"/>
              </a:ext>
            </a:extLst>
          </p:cNvPr>
          <p:cNvSpPr/>
          <p:nvPr/>
        </p:nvSpPr>
        <p:spPr>
          <a:xfrm>
            <a:off x="4125425" y="5549057"/>
            <a:ext cx="2063948" cy="1027025"/>
          </a:xfrm>
          <a:prstGeom prst="wedgeRectCallout">
            <a:avLst>
              <a:gd name="adj1" fmla="val 57723"/>
              <a:gd name="adj2" fmla="val -9170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focused on the message</a:t>
            </a:r>
          </a:p>
        </p:txBody>
      </p:sp>
      <p:sp>
        <p:nvSpPr>
          <p:cNvPr id="8" name="Rectangular Callout 7">
            <a:extLst>
              <a:ext uri="{FF2B5EF4-FFF2-40B4-BE49-F238E27FC236}">
                <a16:creationId xmlns:a16="http://schemas.microsoft.com/office/drawing/2014/main" xmlns="" id="{9C93721E-63B0-4E41-98B3-65B1D161690B}"/>
              </a:ext>
            </a:extLst>
          </p:cNvPr>
          <p:cNvSpPr/>
          <p:nvPr/>
        </p:nvSpPr>
        <p:spPr>
          <a:xfrm>
            <a:off x="1198475" y="5525243"/>
            <a:ext cx="2160477" cy="1027025"/>
          </a:xfrm>
          <a:prstGeom prst="wedgeRectCallout">
            <a:avLst>
              <a:gd name="adj1" fmla="val 70305"/>
              <a:gd name="adj2" fmla="val -5111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following up and reacting</a:t>
            </a:r>
          </a:p>
        </p:txBody>
      </p:sp>
      <p:sp>
        <p:nvSpPr>
          <p:cNvPr id="9" name="Rectangular Callout 8">
            <a:extLst>
              <a:ext uri="{FF2B5EF4-FFF2-40B4-BE49-F238E27FC236}">
                <a16:creationId xmlns:a16="http://schemas.microsoft.com/office/drawing/2014/main" xmlns="" id="{C30B9327-B0A6-EF4B-B6F8-D9CD3DC2EEE4}"/>
              </a:ext>
            </a:extLst>
          </p:cNvPr>
          <p:cNvSpPr/>
          <p:nvPr/>
        </p:nvSpPr>
        <p:spPr>
          <a:xfrm>
            <a:off x="9423517" y="4226896"/>
            <a:ext cx="2437557" cy="2149054"/>
          </a:xfrm>
          <a:prstGeom prst="wedgeRectCallout">
            <a:avLst>
              <a:gd name="adj1" fmla="val -78791"/>
              <a:gd name="adj2" fmla="val -3951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asking for clarification if communication fails/falters</a:t>
            </a:r>
          </a:p>
        </p:txBody>
      </p:sp>
      <p:pic>
        <p:nvPicPr>
          <p:cNvPr id="10" name="Picture 9">
            <a:extLst>
              <a:ext uri="{FF2B5EF4-FFF2-40B4-BE49-F238E27FC236}">
                <a16:creationId xmlns:a16="http://schemas.microsoft.com/office/drawing/2014/main" xmlns="" id="{734005B8-B6CD-D046-90FE-407BDFE1324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8797604" y="2189290"/>
            <a:ext cx="2556196" cy="1390626"/>
          </a:xfrm>
          <a:prstGeom prst="wedgeRectCallout">
            <a:avLst>
              <a:gd name="adj1" fmla="val -35951"/>
              <a:gd name="adj2" fmla="val 84479"/>
            </a:avLst>
          </a:prstGeom>
          <a:ln>
            <a:solidFill>
              <a:srgbClr val="BB114A"/>
            </a:solidFill>
          </a:ln>
        </p:spPr>
      </p:pic>
      <p:pic>
        <p:nvPicPr>
          <p:cNvPr id="11" name="Picture 10">
            <a:extLst>
              <a:ext uri="{FF2B5EF4-FFF2-40B4-BE49-F238E27FC236}">
                <a16:creationId xmlns:a16="http://schemas.microsoft.com/office/drawing/2014/main" xmlns="" id="{F8BC3CEA-0491-D749-8AD0-9BC024BB8F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535" y="3397035"/>
            <a:ext cx="2627893" cy="1659722"/>
          </a:xfrm>
          <a:prstGeom prst="wedgeRectCallout">
            <a:avLst>
              <a:gd name="adj1" fmla="val 67867"/>
              <a:gd name="adj2" fmla="val -10177"/>
            </a:avLst>
          </a:prstGeom>
          <a:ln>
            <a:solidFill>
              <a:srgbClr val="BB114A"/>
            </a:solidFill>
          </a:ln>
        </p:spPr>
      </p:pic>
      <p:pic>
        <p:nvPicPr>
          <p:cNvPr id="12" name="Picture 4" descr="https://encrypted-tbn0.google.com/images?q=tbn:ANd9GcSIRx7FdDByfe4GopI2CFnMNoc-UZ2_RkodIhm4K8vBXAGepfMV">
            <a:extLst>
              <a:ext uri="{FF2B5EF4-FFF2-40B4-BE49-F238E27FC236}">
                <a16:creationId xmlns:a16="http://schemas.microsoft.com/office/drawing/2014/main" xmlns="" id="{FE6256E6-A8FB-4F47-BF59-C49A8B3584F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121231" y="5287462"/>
            <a:ext cx="1836224" cy="1264806"/>
          </a:xfrm>
          <a:prstGeom prst="wedgeRectCallout">
            <a:avLst>
              <a:gd name="adj1" fmla="val 4751"/>
              <a:gd name="adj2" fmla="val -72411"/>
            </a:avLst>
          </a:prstGeom>
          <a:noFill/>
          <a:ln>
            <a:solidFill>
              <a:srgbClr val="BB114A"/>
            </a:solidFill>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F4959E0E-BA32-6D48-8EE0-E46015B0F1E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6349013" y="2938770"/>
            <a:ext cx="1804387" cy="1501832"/>
          </a:xfrm>
          <a:prstGeom prst="wedgeRectCallout">
            <a:avLst>
              <a:gd name="adj1" fmla="val -46916"/>
              <a:gd name="adj2" fmla="val 83989"/>
            </a:avLst>
          </a:prstGeom>
          <a:ln>
            <a:solidFill>
              <a:srgbClr val="BB114A"/>
            </a:solidFill>
          </a:ln>
        </p:spPr>
      </p:pic>
      <p:sp>
        <p:nvSpPr>
          <p:cNvPr id="14" name="Title 9"/>
          <p:cNvSpPr txBox="1">
            <a:spLocks/>
          </p:cNvSpPr>
          <p:nvPr/>
        </p:nvSpPr>
        <p:spPr>
          <a:xfrm>
            <a:off x="888274" y="161312"/>
            <a:ext cx="10465526" cy="695515"/>
          </a:xfrm>
          <a:prstGeom prst="rect">
            <a:avLst/>
          </a:prstGeom>
          <a:solidFill>
            <a:schemeClr val="accent1"/>
          </a:solidFill>
        </p:spPr>
        <p:txBody>
          <a:bodyP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latin typeface="Corbel" charset="0"/>
                <a:ea typeface="Corbel" charset="0"/>
                <a:cs typeface="Corbel" charset="0"/>
              </a:rPr>
              <a:t>Interpersonal Communication</a:t>
            </a:r>
            <a:endParaRPr lang="en-US" sz="4400">
              <a:solidFill>
                <a:schemeClr val="tx1"/>
              </a:solidFill>
              <a:latin typeface="Corbel" charset="0"/>
              <a:ea typeface="Corbel" charset="0"/>
              <a:cs typeface="Corbel" charset="0"/>
            </a:endParaRPr>
          </a:p>
        </p:txBody>
      </p:sp>
    </p:spTree>
    <p:extLst>
      <p:ext uri="{BB962C8B-B14F-4D97-AF65-F5344CB8AC3E}">
        <p14:creationId xmlns:p14="http://schemas.microsoft.com/office/powerpoint/2010/main" val="258329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500"/>
                            </p:stCondLst>
                            <p:childTnLst>
                              <p:par>
                                <p:cTn id="13" presetID="10" presetClass="entr" presetSubtype="0" fill="hold" grpId="0" nodeType="afterEffect">
                                  <p:stCondLst>
                                    <p:cond delay="1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4500"/>
                            </p:stCondLst>
                            <p:childTnLst>
                              <p:par>
                                <p:cTn id="17" presetID="10" presetClass="entr" presetSubtype="0" fill="hold" grpId="0" nodeType="after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6500"/>
                            </p:stCondLst>
                            <p:childTnLst>
                              <p:par>
                                <p:cTn id="21" presetID="10" presetClass="entr" presetSubtype="0" fill="hold" grpId="0" nodeType="after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8500"/>
                            </p:stCondLst>
                            <p:childTnLst>
                              <p:par>
                                <p:cTn id="25" presetID="10" presetClass="entr" presetSubtype="0" fill="hold" grpId="0" nodeType="after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98183"/>
            <a:ext cx="7870940" cy="1103568"/>
          </a:xfrm>
          <a:solidFill>
            <a:schemeClr val="bg1"/>
          </a:solidFill>
        </p:spPr>
        <p:txBody>
          <a:bodyPr>
            <a:normAutofit fontScale="90000"/>
          </a:bodyPr>
          <a:lstStyle/>
          <a:p>
            <a:pPr algn="ctr"/>
            <a:r>
              <a:rPr lang="en-US" dirty="0"/>
              <a:t>Getting the most out of a text</a:t>
            </a:r>
          </a:p>
        </p:txBody>
      </p:sp>
      <p:graphicFrame>
        <p:nvGraphicFramePr>
          <p:cNvPr id="8" name="Content Placeholder 7"/>
          <p:cNvGraphicFramePr>
            <a:graphicFrameLocks noGrp="1"/>
          </p:cNvGraphicFramePr>
          <p:nvPr>
            <p:ph idx="1"/>
            <p:extLst/>
          </p:nvPr>
        </p:nvGraphicFramePr>
        <p:xfrm>
          <a:off x="376518" y="1301751"/>
          <a:ext cx="7747441"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8" descr="ReadingManiacs"/>
          <p:cNvPicPr>
            <a:picLocks noChangeAspect="1" noChangeArrowheads="1"/>
          </p:cNvPicPr>
          <p:nvPr/>
        </p:nvPicPr>
        <p:blipFill>
          <a:blip r:embed="rId7"/>
          <a:srcRect/>
          <a:stretch>
            <a:fillRect/>
          </a:stretch>
        </p:blipFill>
        <p:spPr bwMode="auto">
          <a:xfrm>
            <a:off x="681056" y="1517485"/>
            <a:ext cx="1704566" cy="1280160"/>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744263" y="4964505"/>
            <a:ext cx="1578149" cy="1280160"/>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856682" y="3220857"/>
            <a:ext cx="1353313" cy="1280160"/>
          </a:xfrm>
          <a:prstGeom prst="rect">
            <a:avLst/>
          </a:prstGeom>
          <a:noFill/>
          <a:ln w="9525">
            <a:noFill/>
            <a:miter lim="800000"/>
            <a:headEnd/>
            <a:tailEnd/>
          </a:ln>
        </p:spPr>
      </p:pic>
      <p:sp>
        <p:nvSpPr>
          <p:cNvPr id="12" name="Content Placeholder 2"/>
          <p:cNvSpPr txBox="1">
            <a:spLocks/>
          </p:cNvSpPr>
          <p:nvPr/>
        </p:nvSpPr>
        <p:spPr>
          <a:xfrm>
            <a:off x="6069850" y="1996842"/>
            <a:ext cx="5716191" cy="4778562"/>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How can you best use this text in the </a:t>
            </a:r>
            <a:r>
              <a:rPr kumimoji="0" lang="en-US" sz="2800" b="1" i="0" u="none" strike="noStrike" kern="1200" cap="none" spc="0" normalizeH="0" baseline="0" noProof="0">
                <a:ln>
                  <a:noFill/>
                </a:ln>
                <a:solidFill>
                  <a:srgbClr val="FCB11C"/>
                </a:solidFill>
                <a:effectLst/>
                <a:uLnTx/>
                <a:uFillTx/>
                <a:latin typeface="Corbel" charset="0"/>
                <a:ea typeface="Corbel" charset="0"/>
                <a:cs typeface="Corbel" charset="0"/>
              </a:rPr>
              <a:t>interpretive</a:t>
            </a: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 mode?</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What </a:t>
            </a:r>
            <a:r>
              <a:rPr kumimoji="0" lang="en-US" sz="2800" b="1" i="0" u="none" strike="noStrike" kern="1200" cap="none" spc="0" normalizeH="0" baseline="0" noProof="0">
                <a:ln>
                  <a:noFill/>
                </a:ln>
                <a:solidFill>
                  <a:srgbClr val="FCB11C"/>
                </a:solidFill>
                <a:effectLst/>
                <a:uLnTx/>
                <a:uFillTx/>
                <a:latin typeface="Corbel" charset="0"/>
                <a:ea typeface="Corbel" charset="0"/>
                <a:cs typeface="Corbel" charset="0"/>
              </a:rPr>
              <a:t>interpersonal</a:t>
            </a:r>
            <a:r>
              <a:rPr kumimoji="0" lang="en-US" sz="2800" b="0" i="0" u="none" strike="noStrike" kern="1200" cap="none" spc="0" normalizeH="0" baseline="0" noProof="0">
                <a:ln>
                  <a:noFill/>
                </a:ln>
                <a:solidFill>
                  <a:srgbClr val="FCB11C"/>
                </a:solidFill>
                <a:effectLst/>
                <a:uLnTx/>
                <a:uFillTx/>
                <a:latin typeface="Corbel" charset="0"/>
                <a:ea typeface="Corbel" charset="0"/>
                <a:cs typeface="Corbel" charset="0"/>
              </a:rPr>
              <a:t> </a:t>
            </a: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conversation would students be likely to have on this topic?</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What might students do in the </a:t>
            </a:r>
            <a:r>
              <a:rPr kumimoji="0" lang="en-US" sz="2800" b="1" i="0" u="none" strike="noStrike" kern="1200" cap="none" spc="0" normalizeH="0" baseline="0" noProof="0">
                <a:ln>
                  <a:noFill/>
                </a:ln>
                <a:solidFill>
                  <a:srgbClr val="FCB11C"/>
                </a:solidFill>
                <a:effectLst/>
                <a:uLnTx/>
                <a:uFillTx/>
                <a:latin typeface="Corbel" charset="0"/>
                <a:ea typeface="Corbel" charset="0"/>
                <a:cs typeface="Corbel" charset="0"/>
              </a:rPr>
              <a:t>presentational</a:t>
            </a:r>
            <a:r>
              <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rPr>
              <a:t> mode as a way of making learning more concrete?</a:t>
            </a: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36600270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98183"/>
            <a:ext cx="7870940" cy="1103568"/>
          </a:xfrm>
          <a:solidFill>
            <a:schemeClr val="bg1"/>
          </a:solidFill>
        </p:spPr>
        <p:txBody>
          <a:bodyPr>
            <a:normAutofit fontScale="90000"/>
          </a:bodyPr>
          <a:lstStyle/>
          <a:p>
            <a:pPr algn="ctr"/>
            <a:r>
              <a:rPr lang="en-US" dirty="0"/>
              <a:t>Getting the most out of a text</a:t>
            </a:r>
          </a:p>
        </p:txBody>
      </p:sp>
      <p:graphicFrame>
        <p:nvGraphicFramePr>
          <p:cNvPr id="8" name="Content Placeholder 7"/>
          <p:cNvGraphicFramePr>
            <a:graphicFrameLocks noGrp="1"/>
          </p:cNvGraphicFramePr>
          <p:nvPr>
            <p:ph idx="1"/>
            <p:extLst/>
          </p:nvPr>
        </p:nvGraphicFramePr>
        <p:xfrm>
          <a:off x="376518" y="1301751"/>
          <a:ext cx="7747441"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8" descr="ReadingManiacs"/>
          <p:cNvPicPr>
            <a:picLocks noChangeAspect="1" noChangeArrowheads="1"/>
          </p:cNvPicPr>
          <p:nvPr/>
        </p:nvPicPr>
        <p:blipFill>
          <a:blip r:embed="rId7"/>
          <a:srcRect/>
          <a:stretch>
            <a:fillRect/>
          </a:stretch>
        </p:blipFill>
        <p:spPr bwMode="auto">
          <a:xfrm>
            <a:off x="681056" y="1517485"/>
            <a:ext cx="1704566" cy="1280160"/>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744263" y="4964505"/>
            <a:ext cx="1578149" cy="1280160"/>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856682" y="3220857"/>
            <a:ext cx="1353313" cy="1280160"/>
          </a:xfrm>
          <a:prstGeom prst="rect">
            <a:avLst/>
          </a:prstGeom>
          <a:noFill/>
          <a:ln w="9525">
            <a:noFill/>
            <a:miter lim="800000"/>
            <a:headEnd/>
            <a:tailEnd/>
          </a:ln>
        </p:spPr>
      </p:pic>
      <p:sp>
        <p:nvSpPr>
          <p:cNvPr id="12" name="Content Placeholder 2"/>
          <p:cNvSpPr txBox="1">
            <a:spLocks/>
          </p:cNvSpPr>
          <p:nvPr/>
        </p:nvSpPr>
        <p:spPr>
          <a:xfrm>
            <a:off x="6116899" y="1935448"/>
            <a:ext cx="5673026" cy="4047063"/>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buFont typeface="Arial" charset="0"/>
              <a:buChar char="•"/>
            </a:pPr>
            <a:r>
              <a:rPr lang="en-US" sz="2800" dirty="0">
                <a:solidFill>
                  <a:schemeClr val="tx1">
                    <a:lumMod val="95000"/>
                  </a:schemeClr>
                </a:solidFill>
              </a:rPr>
              <a:t>Multiple repetition in context (up to 20 times)</a:t>
            </a:r>
          </a:p>
          <a:p>
            <a:pPr marL="285750" indent="-285750">
              <a:buFont typeface="Arial" charset="0"/>
              <a:buChar char="•"/>
            </a:pPr>
            <a:r>
              <a:rPr lang="en-US" sz="2800" dirty="0">
                <a:solidFill>
                  <a:schemeClr val="tx1">
                    <a:lumMod val="95000"/>
                  </a:schemeClr>
                </a:solidFill>
              </a:rPr>
              <a:t>Allows for word analysis – how do you know what this word means, context clues, prefixes, etc. </a:t>
            </a:r>
          </a:p>
          <a:p>
            <a:pPr marL="285750" indent="-285750">
              <a:buFont typeface="Arial" charset="0"/>
              <a:buChar char="•"/>
            </a:pPr>
            <a:r>
              <a:rPr lang="en-US" sz="2800" dirty="0">
                <a:solidFill>
                  <a:schemeClr val="tx1">
                    <a:lumMod val="95000"/>
                  </a:schemeClr>
                </a:solidFill>
              </a:rPr>
              <a:t>Allows students to build understanding of the new word and demonstrate understanding by using it in the productive skills</a:t>
            </a:r>
          </a:p>
          <a:p>
            <a:pPr marL="0" marR="0" lvl="0" indent="0" algn="l" defTabSz="685800" rtl="0" eaLnBrk="1" fontAlgn="auto" latinLnBrk="0" hangingPunct="1">
              <a:lnSpc>
                <a:spcPct val="90000"/>
              </a:lnSpc>
              <a:spcBef>
                <a:spcPts val="750"/>
              </a:spcBef>
              <a:spcAft>
                <a:spcPts val="0"/>
              </a:spcAft>
              <a:buClrTx/>
              <a:buSzTx/>
              <a:buNone/>
              <a:tabLst/>
              <a:defRPr/>
            </a:pPr>
            <a:endParaRPr kumimoji="0" lang="en-US" sz="2800" b="0" i="0" u="none" strike="noStrike" kern="1200" cap="none" spc="0" normalizeH="0" baseline="0" noProof="0">
              <a:ln>
                <a:noFill/>
              </a:ln>
              <a:solidFill>
                <a:prstClr val="white">
                  <a:lumMod val="95000"/>
                </a:prstClr>
              </a:solidFill>
              <a:effectLst/>
              <a:uLnTx/>
              <a:uFillTx/>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24199236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737" y="250825"/>
            <a:ext cx="10515600" cy="1325563"/>
          </a:xfrm>
        </p:spPr>
        <p:txBody>
          <a:bodyPr/>
          <a:lstStyle/>
          <a:p>
            <a:r>
              <a:rPr lang="en-US"/>
              <a:t>Galapagos Movie</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TextBox 5"/>
          <p:cNvSpPr txBox="1"/>
          <p:nvPr/>
        </p:nvSpPr>
        <p:spPr>
          <a:xfrm>
            <a:off x="5543550" y="6215063"/>
            <a:ext cx="5008743" cy="369332"/>
          </a:xfrm>
          <a:prstGeom prst="rect">
            <a:avLst/>
          </a:prstGeom>
          <a:noFill/>
        </p:spPr>
        <p:txBody>
          <a:bodyPr wrap="none" rtlCol="0">
            <a:spAutoFit/>
          </a:bodyPr>
          <a:lstStyle/>
          <a:p>
            <a:r>
              <a:rPr lang="en-US"/>
              <a:t>https://www.youtube.com/watch?v=p_uqeGrnFzM</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8995196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49398"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8292" y="0"/>
            <a:ext cx="5581697" cy="6858000"/>
          </a:xfrm>
          <a:prstGeom prst="rect">
            <a:avLst/>
          </a:prstGeom>
        </p:spPr>
      </p:pic>
    </p:spTree>
    <p:extLst>
      <p:ext uri="{BB962C8B-B14F-4D97-AF65-F5344CB8AC3E}">
        <p14:creationId xmlns:p14="http://schemas.microsoft.com/office/powerpoint/2010/main" val="17939501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362700" cy="37973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2400" y="2983491"/>
            <a:ext cx="7039600" cy="3874509"/>
          </a:xfrm>
          <a:prstGeom prst="rect">
            <a:avLst/>
          </a:prstGeom>
        </p:spPr>
      </p:pic>
    </p:spTree>
    <p:extLst>
      <p:ext uri="{BB962C8B-B14F-4D97-AF65-F5344CB8AC3E}">
        <p14:creationId xmlns:p14="http://schemas.microsoft.com/office/powerpoint/2010/main" val="20898369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1612" y="107700"/>
            <a:ext cx="6229188" cy="1690454"/>
          </a:xfrm>
        </p:spPr>
        <p:txBody>
          <a:bodyPr>
            <a:normAutofit/>
          </a:bodyPr>
          <a:lstStyle/>
          <a:p>
            <a:r>
              <a:rPr lang="en-US" sz="4000" b="1"/>
              <a:t>8 animales que tienes que ver en las islas Galápagos</a:t>
            </a:r>
            <a:endParaRPr lang="en-US" sz="4000"/>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stretch>
            <a:fillRect/>
          </a:stretch>
        </p:blipFill>
        <p:spPr>
          <a:xfrm>
            <a:off x="355512" y="1798154"/>
            <a:ext cx="3174368" cy="2117899"/>
          </a:xfrm>
          <a:prstGeom prst="rect">
            <a:avLst/>
          </a:prstGeom>
        </p:spPr>
      </p:pic>
      <p:pic>
        <p:nvPicPr>
          <p:cNvPr id="5" name="Picture 4"/>
          <p:cNvPicPr>
            <a:picLocks noChangeAspect="1"/>
          </p:cNvPicPr>
          <p:nvPr/>
        </p:nvPicPr>
        <p:blipFill>
          <a:blip r:embed="rId3"/>
          <a:stretch>
            <a:fillRect/>
          </a:stretch>
        </p:blipFill>
        <p:spPr>
          <a:xfrm>
            <a:off x="4946529" y="4378790"/>
            <a:ext cx="3519527" cy="2342685"/>
          </a:xfrm>
          <a:prstGeom prst="rect">
            <a:avLst/>
          </a:prstGeom>
        </p:spPr>
      </p:pic>
      <p:pic>
        <p:nvPicPr>
          <p:cNvPr id="6" name="Picture 5"/>
          <p:cNvPicPr>
            <a:picLocks noChangeAspect="1"/>
          </p:cNvPicPr>
          <p:nvPr/>
        </p:nvPicPr>
        <p:blipFill>
          <a:blip r:embed="rId4"/>
          <a:stretch>
            <a:fillRect/>
          </a:stretch>
        </p:blipFill>
        <p:spPr>
          <a:xfrm>
            <a:off x="8610600" y="2127074"/>
            <a:ext cx="2956526" cy="2217395"/>
          </a:xfrm>
          <a:prstGeom prst="rect">
            <a:avLst/>
          </a:prstGeom>
        </p:spPr>
      </p:pic>
      <p:pic>
        <p:nvPicPr>
          <p:cNvPr id="7" name="Picture 6"/>
          <p:cNvPicPr>
            <a:picLocks noChangeAspect="1"/>
          </p:cNvPicPr>
          <p:nvPr/>
        </p:nvPicPr>
        <p:blipFill>
          <a:blip r:embed="rId5"/>
          <a:stretch>
            <a:fillRect/>
          </a:stretch>
        </p:blipFill>
        <p:spPr>
          <a:xfrm>
            <a:off x="171612" y="4459655"/>
            <a:ext cx="4503567" cy="2308078"/>
          </a:xfrm>
          <a:prstGeom prst="rect">
            <a:avLst/>
          </a:prstGeom>
        </p:spPr>
      </p:pic>
      <p:pic>
        <p:nvPicPr>
          <p:cNvPr id="8" name="Picture 7"/>
          <p:cNvPicPr>
            <a:picLocks noChangeAspect="1"/>
          </p:cNvPicPr>
          <p:nvPr/>
        </p:nvPicPr>
        <p:blipFill>
          <a:blip r:embed="rId6"/>
          <a:stretch>
            <a:fillRect/>
          </a:stretch>
        </p:blipFill>
        <p:spPr>
          <a:xfrm>
            <a:off x="3903713" y="2037871"/>
            <a:ext cx="4119728" cy="2149983"/>
          </a:xfrm>
          <a:prstGeom prst="rect">
            <a:avLst/>
          </a:prstGeom>
        </p:spPr>
      </p:pic>
      <p:pic>
        <p:nvPicPr>
          <p:cNvPr id="9" name="Picture 8"/>
          <p:cNvPicPr>
            <a:picLocks noChangeAspect="1"/>
          </p:cNvPicPr>
          <p:nvPr/>
        </p:nvPicPr>
        <p:blipFill>
          <a:blip r:embed="rId7"/>
          <a:stretch>
            <a:fillRect/>
          </a:stretch>
        </p:blipFill>
        <p:spPr>
          <a:xfrm>
            <a:off x="9034347" y="4597792"/>
            <a:ext cx="2916237" cy="1941120"/>
          </a:xfrm>
          <a:prstGeom prst="rect">
            <a:avLst/>
          </a:prstGeom>
        </p:spPr>
      </p:pic>
      <p:pic>
        <p:nvPicPr>
          <p:cNvPr id="10" name="Picture 9"/>
          <p:cNvPicPr>
            <a:picLocks noChangeAspect="1"/>
          </p:cNvPicPr>
          <p:nvPr/>
        </p:nvPicPr>
        <p:blipFill>
          <a:blip r:embed="rId8"/>
          <a:stretch>
            <a:fillRect/>
          </a:stretch>
        </p:blipFill>
        <p:spPr>
          <a:xfrm>
            <a:off x="6347136" y="147767"/>
            <a:ext cx="2674106" cy="1671316"/>
          </a:xfrm>
          <a:prstGeom prst="rect">
            <a:avLst/>
          </a:prstGeom>
        </p:spPr>
      </p:pic>
      <p:pic>
        <p:nvPicPr>
          <p:cNvPr id="11" name="Picture 10"/>
          <p:cNvPicPr>
            <a:picLocks noChangeAspect="1"/>
          </p:cNvPicPr>
          <p:nvPr/>
        </p:nvPicPr>
        <p:blipFill>
          <a:blip r:embed="rId9"/>
          <a:stretch>
            <a:fillRect/>
          </a:stretch>
        </p:blipFill>
        <p:spPr>
          <a:xfrm rot="21448853">
            <a:off x="9556110" y="279151"/>
            <a:ext cx="2330067" cy="1742890"/>
          </a:xfrm>
          <a:prstGeom prst="rect">
            <a:avLst/>
          </a:prstGeom>
        </p:spPr>
      </p:pic>
    </p:spTree>
    <p:extLst>
      <p:ext uri="{BB962C8B-B14F-4D97-AF65-F5344CB8AC3E}">
        <p14:creationId xmlns:p14="http://schemas.microsoft.com/office/powerpoint/2010/main" val="16771543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8086725" y="585788"/>
            <a:ext cx="3845079" cy="5770562"/>
          </a:xfrm>
        </p:spPr>
        <p:txBody>
          <a:bodyPr>
            <a:noAutofit/>
          </a:bodyPr>
          <a:lstStyle/>
          <a:p>
            <a:r>
              <a:rPr lang="en-US">
                <a:solidFill>
                  <a:schemeClr val="tx1"/>
                </a:solidFill>
                <a:latin typeface="+mj-lt"/>
              </a:rPr>
              <a:t>Tortugas gigantes de las islas Galápagos</a:t>
            </a:r>
          </a:p>
          <a:p>
            <a:r>
              <a:rPr lang="en-US">
                <a:solidFill>
                  <a:schemeClr val="tx1"/>
                </a:solidFill>
                <a:latin typeface="+mj-lt"/>
              </a:rPr>
              <a:t>León marino de las Galápagos</a:t>
            </a:r>
          </a:p>
          <a:p>
            <a:r>
              <a:rPr lang="en-US">
                <a:solidFill>
                  <a:schemeClr val="tx1"/>
                </a:solidFill>
                <a:latin typeface="+mj-lt"/>
              </a:rPr>
              <a:t>Pingüino de las Galápagos</a:t>
            </a:r>
          </a:p>
          <a:p>
            <a:r>
              <a:rPr lang="en-US">
                <a:solidFill>
                  <a:schemeClr val="tx1"/>
                </a:solidFill>
                <a:latin typeface="+mj-lt"/>
              </a:rPr>
              <a:t>Iguanas terrestres</a:t>
            </a:r>
          </a:p>
          <a:p>
            <a:r>
              <a:rPr lang="en-US">
                <a:solidFill>
                  <a:schemeClr val="tx1"/>
                </a:solidFill>
                <a:latin typeface="+mj-lt"/>
              </a:rPr>
              <a:t>Lagartos de lava</a:t>
            </a:r>
          </a:p>
          <a:p>
            <a:r>
              <a:rPr lang="en-US">
                <a:solidFill>
                  <a:schemeClr val="tx1"/>
                </a:solidFill>
                <a:latin typeface="+mj-lt"/>
              </a:rPr>
              <a:t>Pinzones de Darwin</a:t>
            </a:r>
          </a:p>
          <a:p>
            <a:r>
              <a:rPr lang="en-US">
                <a:solidFill>
                  <a:schemeClr val="tx1"/>
                </a:solidFill>
                <a:latin typeface="+mj-lt"/>
              </a:rPr>
              <a:t>Los Piqueros de Patas Azules</a:t>
            </a:r>
          </a:p>
          <a:p>
            <a:r>
              <a:rPr lang="en-US">
                <a:solidFill>
                  <a:schemeClr val="tx1"/>
                </a:solidFill>
                <a:latin typeface="+mj-lt"/>
              </a:rPr>
              <a:t>Albatros de Galapagos</a:t>
            </a:r>
          </a:p>
          <a:p>
            <a:endParaRPr lang="en-US">
              <a:solidFill>
                <a:schemeClr val="tx1"/>
              </a:solidFill>
              <a:latin typeface="+mj-lt"/>
            </a:endParaRPr>
          </a:p>
          <a:p>
            <a:endParaRPr lang="en-US">
              <a:solidFill>
                <a:schemeClr val="tx1"/>
              </a:solidFill>
              <a:latin typeface="+mj-lt"/>
            </a:endParaRPr>
          </a:p>
          <a:p>
            <a:endParaRPr lang="en-US">
              <a:solidFill>
                <a:schemeClr val="tx1"/>
              </a:solidFill>
              <a:latin typeface="+mj-lt"/>
            </a:endParaRPr>
          </a:p>
          <a:p>
            <a:endParaRPr lang="en-US">
              <a:solidFill>
                <a:schemeClr val="tx1"/>
              </a:solidFill>
              <a:latin typeface="+mj-lt"/>
            </a:endParaRPr>
          </a:p>
          <a:p>
            <a:endParaRPr lang="en-US">
              <a:solidFill>
                <a:schemeClr val="tx1"/>
              </a:solidFill>
              <a:latin typeface="+mj-lt"/>
            </a:endParaRPr>
          </a:p>
        </p:txBody>
      </p:sp>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7" name="Picture 6"/>
          <p:cNvPicPr>
            <a:picLocks noChangeAspect="1"/>
          </p:cNvPicPr>
          <p:nvPr/>
        </p:nvPicPr>
        <p:blipFill>
          <a:blip r:embed="rId2"/>
          <a:stretch>
            <a:fillRect/>
          </a:stretch>
        </p:blipFill>
        <p:spPr>
          <a:xfrm rot="21297616">
            <a:off x="453484" y="348495"/>
            <a:ext cx="2824976" cy="2118732"/>
          </a:xfrm>
          <a:prstGeom prst="rect">
            <a:avLst/>
          </a:prstGeom>
        </p:spPr>
      </p:pic>
      <p:pic>
        <p:nvPicPr>
          <p:cNvPr id="8" name="Picture 7"/>
          <p:cNvPicPr>
            <a:picLocks noChangeAspect="1"/>
          </p:cNvPicPr>
          <p:nvPr/>
        </p:nvPicPr>
        <p:blipFill>
          <a:blip r:embed="rId3"/>
          <a:stretch>
            <a:fillRect/>
          </a:stretch>
        </p:blipFill>
        <p:spPr>
          <a:xfrm rot="21189404">
            <a:off x="4221119" y="348495"/>
            <a:ext cx="3174368" cy="2117899"/>
          </a:xfrm>
          <a:prstGeom prst="rect">
            <a:avLst/>
          </a:prstGeom>
        </p:spPr>
      </p:pic>
      <p:pic>
        <p:nvPicPr>
          <p:cNvPr id="9" name="Picture 8"/>
          <p:cNvPicPr>
            <a:picLocks noChangeAspect="1"/>
          </p:cNvPicPr>
          <p:nvPr/>
        </p:nvPicPr>
        <p:blipFill>
          <a:blip r:embed="rId4"/>
          <a:stretch>
            <a:fillRect/>
          </a:stretch>
        </p:blipFill>
        <p:spPr>
          <a:xfrm>
            <a:off x="4221119" y="2942577"/>
            <a:ext cx="2854339" cy="1899920"/>
          </a:xfrm>
          <a:prstGeom prst="rect">
            <a:avLst/>
          </a:prstGeom>
        </p:spPr>
      </p:pic>
      <p:pic>
        <p:nvPicPr>
          <p:cNvPr id="10" name="Picture 9"/>
          <p:cNvPicPr>
            <a:picLocks noChangeAspect="1"/>
          </p:cNvPicPr>
          <p:nvPr/>
        </p:nvPicPr>
        <p:blipFill>
          <a:blip r:embed="rId5"/>
          <a:stretch>
            <a:fillRect/>
          </a:stretch>
        </p:blipFill>
        <p:spPr>
          <a:xfrm rot="21251023">
            <a:off x="357286" y="4859247"/>
            <a:ext cx="2921174" cy="1497102"/>
          </a:xfrm>
          <a:prstGeom prst="rect">
            <a:avLst/>
          </a:prstGeom>
        </p:spPr>
      </p:pic>
      <p:pic>
        <p:nvPicPr>
          <p:cNvPr id="11" name="Picture 10"/>
          <p:cNvPicPr>
            <a:picLocks noChangeAspect="1"/>
          </p:cNvPicPr>
          <p:nvPr/>
        </p:nvPicPr>
        <p:blipFill>
          <a:blip r:embed="rId6"/>
          <a:stretch>
            <a:fillRect/>
          </a:stretch>
        </p:blipFill>
        <p:spPr>
          <a:xfrm rot="496480">
            <a:off x="606258" y="2942577"/>
            <a:ext cx="2672202" cy="1394555"/>
          </a:xfrm>
          <a:prstGeom prst="rect">
            <a:avLst/>
          </a:prstGeom>
        </p:spPr>
      </p:pic>
      <p:pic>
        <p:nvPicPr>
          <p:cNvPr id="12" name="Picture 11"/>
          <p:cNvPicPr>
            <a:picLocks noChangeAspect="1"/>
          </p:cNvPicPr>
          <p:nvPr/>
        </p:nvPicPr>
        <p:blipFill>
          <a:blip r:embed="rId7"/>
          <a:stretch>
            <a:fillRect/>
          </a:stretch>
        </p:blipFill>
        <p:spPr>
          <a:xfrm rot="306971">
            <a:off x="3919486" y="4667950"/>
            <a:ext cx="2896832" cy="1928203"/>
          </a:xfrm>
          <a:prstGeom prst="rect">
            <a:avLst/>
          </a:prstGeom>
        </p:spPr>
      </p:pic>
      <p:pic>
        <p:nvPicPr>
          <p:cNvPr id="13" name="Picture 12"/>
          <p:cNvPicPr>
            <a:picLocks noChangeAspect="1"/>
          </p:cNvPicPr>
          <p:nvPr/>
        </p:nvPicPr>
        <p:blipFill>
          <a:blip r:embed="rId4"/>
          <a:stretch>
            <a:fillRect/>
          </a:stretch>
        </p:blipFill>
        <p:spPr>
          <a:xfrm>
            <a:off x="4944203" y="2699601"/>
            <a:ext cx="2854339" cy="1899920"/>
          </a:xfrm>
          <a:prstGeom prst="rect">
            <a:avLst/>
          </a:prstGeom>
        </p:spPr>
      </p:pic>
    </p:spTree>
    <p:extLst>
      <p:ext uri="{BB962C8B-B14F-4D97-AF65-F5344CB8AC3E}">
        <p14:creationId xmlns:p14="http://schemas.microsoft.com/office/powerpoint/2010/main" val="5255036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7" name="Picture 6"/>
          <p:cNvPicPr>
            <a:picLocks noChangeAspect="1"/>
          </p:cNvPicPr>
          <p:nvPr/>
        </p:nvPicPr>
        <p:blipFill>
          <a:blip r:embed="rId3"/>
          <a:stretch>
            <a:fillRect/>
          </a:stretch>
        </p:blipFill>
        <p:spPr>
          <a:xfrm>
            <a:off x="1739590" y="1946648"/>
            <a:ext cx="3285142" cy="2463857"/>
          </a:xfrm>
          <a:prstGeom prst="rect">
            <a:avLst/>
          </a:prstGeom>
        </p:spPr>
      </p:pic>
      <p:pic>
        <p:nvPicPr>
          <p:cNvPr id="8" name="Picture 7"/>
          <p:cNvPicPr>
            <a:picLocks noChangeAspect="1"/>
          </p:cNvPicPr>
          <p:nvPr/>
        </p:nvPicPr>
        <p:blipFill>
          <a:blip r:embed="rId4"/>
          <a:stretch>
            <a:fillRect/>
          </a:stretch>
        </p:blipFill>
        <p:spPr>
          <a:xfrm>
            <a:off x="6139427" y="2007220"/>
            <a:ext cx="3760245" cy="2508789"/>
          </a:xfrm>
          <a:prstGeom prst="rect">
            <a:avLst/>
          </a:prstGeom>
        </p:spPr>
      </p:pic>
      <p:sp>
        <p:nvSpPr>
          <p:cNvPr id="14" name="Title 2"/>
          <p:cNvSpPr>
            <a:spLocks noGrp="1"/>
          </p:cNvSpPr>
          <p:nvPr>
            <p:ph type="title"/>
          </p:nvPr>
        </p:nvSpPr>
        <p:spPr>
          <a:xfrm>
            <a:off x="214533" y="222992"/>
            <a:ext cx="12274833" cy="1784228"/>
          </a:xfrm>
        </p:spPr>
        <p:txBody>
          <a:bodyPr anchor="t">
            <a:noAutofit/>
          </a:bodyPr>
          <a:lstStyle/>
          <a:p>
            <a:r>
              <a:rPr lang="en-US" sz="4400">
                <a:solidFill>
                  <a:schemeClr val="bg1"/>
                </a:solidFill>
              </a:rPr>
              <a:t>¿Que animal prefieres ver en las islas Galápagos?</a:t>
            </a:r>
            <a:br>
              <a:rPr lang="en-US" sz="4400">
                <a:solidFill>
                  <a:schemeClr val="bg1"/>
                </a:solidFill>
              </a:rPr>
            </a:br>
            <a:r>
              <a:rPr lang="en-US" sz="4400">
                <a:solidFill>
                  <a:schemeClr val="bg1"/>
                </a:solidFill>
              </a:rPr>
              <a:t>Prefiero ver</a:t>
            </a:r>
            <a:r>
              <a:rPr lang="is-IS" sz="4400">
                <a:solidFill>
                  <a:schemeClr val="bg1"/>
                </a:solidFill>
              </a:rPr>
              <a:t>….</a:t>
            </a:r>
            <a:endParaRPr lang="en-US" sz="4400">
              <a:solidFill>
                <a:schemeClr val="bg1"/>
              </a:solidFill>
            </a:endParaRPr>
          </a:p>
        </p:txBody>
      </p:sp>
      <p:sp>
        <p:nvSpPr>
          <p:cNvPr id="15" name="TextBox 14"/>
          <p:cNvSpPr txBox="1"/>
          <p:nvPr/>
        </p:nvSpPr>
        <p:spPr>
          <a:xfrm>
            <a:off x="6896485" y="4768590"/>
            <a:ext cx="2246128" cy="584775"/>
          </a:xfrm>
          <a:prstGeom prst="rect">
            <a:avLst/>
          </a:prstGeom>
          <a:noFill/>
        </p:spPr>
        <p:txBody>
          <a:bodyPr wrap="none" rtlCol="0">
            <a:spAutoFit/>
          </a:bodyPr>
          <a:lstStyle/>
          <a:p>
            <a:r>
              <a:rPr lang="en-US" sz="3200">
                <a:solidFill>
                  <a:schemeClr val="bg1"/>
                </a:solidFill>
              </a:rPr>
              <a:t>una torguga</a:t>
            </a:r>
          </a:p>
        </p:txBody>
      </p:sp>
      <p:sp>
        <p:nvSpPr>
          <p:cNvPr id="16" name="TextBox 15"/>
          <p:cNvSpPr txBox="1"/>
          <p:nvPr/>
        </p:nvSpPr>
        <p:spPr>
          <a:xfrm>
            <a:off x="2176946" y="4714900"/>
            <a:ext cx="2186817" cy="584775"/>
          </a:xfrm>
          <a:prstGeom prst="rect">
            <a:avLst/>
          </a:prstGeom>
          <a:noFill/>
        </p:spPr>
        <p:txBody>
          <a:bodyPr wrap="none" rtlCol="0">
            <a:spAutoFit/>
          </a:bodyPr>
          <a:lstStyle/>
          <a:p>
            <a:r>
              <a:rPr lang="en-US" sz="3200">
                <a:solidFill>
                  <a:schemeClr val="bg1"/>
                </a:solidFill>
              </a:rPr>
              <a:t>un pingüino</a:t>
            </a:r>
          </a:p>
        </p:txBody>
      </p:sp>
    </p:spTree>
    <p:extLst>
      <p:ext uri="{BB962C8B-B14F-4D97-AF65-F5344CB8AC3E}">
        <p14:creationId xmlns:p14="http://schemas.microsoft.com/office/powerpoint/2010/main" val="1754494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7" name="Picture 6"/>
          <p:cNvPicPr>
            <a:picLocks noChangeAspect="1"/>
          </p:cNvPicPr>
          <p:nvPr/>
        </p:nvPicPr>
        <p:blipFill>
          <a:blip r:embed="rId3"/>
          <a:stretch>
            <a:fillRect/>
          </a:stretch>
        </p:blipFill>
        <p:spPr>
          <a:xfrm rot="21297616">
            <a:off x="1039879" y="1476098"/>
            <a:ext cx="2824976" cy="2118732"/>
          </a:xfrm>
          <a:prstGeom prst="rect">
            <a:avLst/>
          </a:prstGeom>
        </p:spPr>
      </p:pic>
      <p:pic>
        <p:nvPicPr>
          <p:cNvPr id="8" name="Picture 7"/>
          <p:cNvPicPr>
            <a:picLocks noChangeAspect="1"/>
          </p:cNvPicPr>
          <p:nvPr/>
        </p:nvPicPr>
        <p:blipFill>
          <a:blip r:embed="rId4"/>
          <a:stretch>
            <a:fillRect/>
          </a:stretch>
        </p:blipFill>
        <p:spPr>
          <a:xfrm rot="21189404">
            <a:off x="4258394" y="2077760"/>
            <a:ext cx="3491881" cy="2329740"/>
          </a:xfrm>
          <a:prstGeom prst="rect">
            <a:avLst/>
          </a:prstGeom>
        </p:spPr>
      </p:pic>
      <p:pic>
        <p:nvPicPr>
          <p:cNvPr id="9" name="Picture 8"/>
          <p:cNvPicPr>
            <a:picLocks noChangeAspect="1"/>
          </p:cNvPicPr>
          <p:nvPr/>
        </p:nvPicPr>
        <p:blipFill>
          <a:blip r:embed="rId5"/>
          <a:stretch>
            <a:fillRect/>
          </a:stretch>
        </p:blipFill>
        <p:spPr>
          <a:xfrm>
            <a:off x="8768256" y="2535464"/>
            <a:ext cx="2854339" cy="1899920"/>
          </a:xfrm>
          <a:prstGeom prst="rect">
            <a:avLst/>
          </a:prstGeom>
        </p:spPr>
      </p:pic>
      <p:pic>
        <p:nvPicPr>
          <p:cNvPr id="10" name="Picture 9"/>
          <p:cNvPicPr>
            <a:picLocks noChangeAspect="1"/>
          </p:cNvPicPr>
          <p:nvPr/>
        </p:nvPicPr>
        <p:blipFill>
          <a:blip r:embed="rId6"/>
          <a:stretch>
            <a:fillRect/>
          </a:stretch>
        </p:blipFill>
        <p:spPr>
          <a:xfrm rot="21251023">
            <a:off x="434220" y="5006802"/>
            <a:ext cx="2921174" cy="1497102"/>
          </a:xfrm>
          <a:prstGeom prst="rect">
            <a:avLst/>
          </a:prstGeom>
        </p:spPr>
      </p:pic>
      <p:pic>
        <p:nvPicPr>
          <p:cNvPr id="11" name="Picture 10"/>
          <p:cNvPicPr>
            <a:picLocks noChangeAspect="1"/>
          </p:cNvPicPr>
          <p:nvPr/>
        </p:nvPicPr>
        <p:blipFill>
          <a:blip r:embed="rId7"/>
          <a:stretch>
            <a:fillRect/>
          </a:stretch>
        </p:blipFill>
        <p:spPr>
          <a:xfrm rot="496480">
            <a:off x="452323" y="3427661"/>
            <a:ext cx="2672202" cy="1394555"/>
          </a:xfrm>
          <a:prstGeom prst="rect">
            <a:avLst/>
          </a:prstGeom>
        </p:spPr>
      </p:pic>
      <p:pic>
        <p:nvPicPr>
          <p:cNvPr id="12" name="Picture 11"/>
          <p:cNvPicPr>
            <a:picLocks noChangeAspect="1"/>
          </p:cNvPicPr>
          <p:nvPr/>
        </p:nvPicPr>
        <p:blipFill>
          <a:blip r:embed="rId8"/>
          <a:stretch>
            <a:fillRect/>
          </a:stretch>
        </p:blipFill>
        <p:spPr>
          <a:xfrm rot="306971">
            <a:off x="8966444" y="342475"/>
            <a:ext cx="2896832" cy="1928203"/>
          </a:xfrm>
          <a:prstGeom prst="rect">
            <a:avLst/>
          </a:prstGeom>
        </p:spPr>
      </p:pic>
      <p:pic>
        <p:nvPicPr>
          <p:cNvPr id="4" name="Picture 3"/>
          <p:cNvPicPr>
            <a:picLocks noChangeAspect="1"/>
          </p:cNvPicPr>
          <p:nvPr/>
        </p:nvPicPr>
        <p:blipFill>
          <a:blip r:embed="rId9"/>
          <a:stretch>
            <a:fillRect/>
          </a:stretch>
        </p:blipFill>
        <p:spPr>
          <a:xfrm>
            <a:off x="4163116" y="4607236"/>
            <a:ext cx="3380741" cy="2112963"/>
          </a:xfrm>
          <a:prstGeom prst="rect">
            <a:avLst/>
          </a:prstGeom>
        </p:spPr>
      </p:pic>
      <p:pic>
        <p:nvPicPr>
          <p:cNvPr id="5" name="Picture 4"/>
          <p:cNvPicPr>
            <a:picLocks noChangeAspect="1"/>
          </p:cNvPicPr>
          <p:nvPr/>
        </p:nvPicPr>
        <p:blipFill>
          <a:blip r:embed="rId10"/>
          <a:stretch>
            <a:fillRect/>
          </a:stretch>
        </p:blipFill>
        <p:spPr>
          <a:xfrm rot="21448853">
            <a:off x="8407174" y="4506073"/>
            <a:ext cx="2945789" cy="2203450"/>
          </a:xfrm>
          <a:prstGeom prst="rect">
            <a:avLst/>
          </a:prstGeom>
        </p:spPr>
      </p:pic>
      <p:sp>
        <p:nvSpPr>
          <p:cNvPr id="14" name="Title 2"/>
          <p:cNvSpPr>
            <a:spLocks noGrp="1"/>
          </p:cNvSpPr>
          <p:nvPr>
            <p:ph type="title"/>
          </p:nvPr>
        </p:nvSpPr>
        <p:spPr>
          <a:xfrm>
            <a:off x="214533" y="222992"/>
            <a:ext cx="11182189" cy="1738560"/>
          </a:xfrm>
        </p:spPr>
        <p:txBody>
          <a:bodyPr anchor="t">
            <a:normAutofit/>
          </a:bodyPr>
          <a:lstStyle/>
          <a:p>
            <a:r>
              <a:rPr lang="en-US" sz="3200" b="1">
                <a:solidFill>
                  <a:schemeClr val="bg1"/>
                </a:solidFill>
              </a:rPr>
              <a:t>¿Que animal prefieres ver en las islas Galápagos?</a:t>
            </a:r>
            <a:br>
              <a:rPr lang="en-US" sz="3200" b="1">
                <a:solidFill>
                  <a:schemeClr val="bg1"/>
                </a:solidFill>
              </a:rPr>
            </a:br>
            <a:r>
              <a:rPr lang="en-US" sz="3200" b="1">
                <a:solidFill>
                  <a:schemeClr val="bg1"/>
                </a:solidFill>
              </a:rPr>
              <a:t>Prefiero ver</a:t>
            </a:r>
            <a:r>
              <a:rPr lang="is-IS" sz="3200" b="1">
                <a:solidFill>
                  <a:schemeClr val="bg1"/>
                </a:solidFill>
              </a:rPr>
              <a:t>….</a:t>
            </a:r>
            <a:endParaRPr lang="en-US" sz="3200">
              <a:solidFill>
                <a:schemeClr val="bg1"/>
              </a:solidFill>
            </a:endParaRPr>
          </a:p>
        </p:txBody>
      </p:sp>
    </p:spTree>
    <p:extLst>
      <p:ext uri="{BB962C8B-B14F-4D97-AF65-F5344CB8AC3E}">
        <p14:creationId xmlns:p14="http://schemas.microsoft.com/office/powerpoint/2010/main" val="5395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
        <p:nvSpPr>
          <p:cNvPr id="4" name="TextBox 3"/>
          <p:cNvSpPr txBox="1"/>
          <p:nvPr/>
        </p:nvSpPr>
        <p:spPr>
          <a:xfrm>
            <a:off x="2469023" y="3215121"/>
            <a:ext cx="86868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rbel" panose="020B0503020204020204"/>
                <a:ea typeface="+mn-ea"/>
                <a:cs typeface="+mn-cs"/>
              </a:rPr>
              <a:t>I can explain</a:t>
            </a:r>
            <a:r>
              <a:rPr kumimoji="0" lang="en-US" sz="2800" b="0" i="0" u="none" strike="noStrike" kern="1200" cap="none" spc="0" normalizeH="0" noProof="0">
                <a:ln>
                  <a:noFill/>
                </a:ln>
                <a:solidFill>
                  <a:prstClr val="white"/>
                </a:solidFill>
                <a:effectLst/>
                <a:uLnTx/>
                <a:uFillTx/>
                <a:latin typeface="Corbel" panose="020B0503020204020204"/>
                <a:ea typeface="+mn-ea"/>
                <a:cs typeface="+mn-cs"/>
              </a:rPr>
              <a:t> </a:t>
            </a:r>
            <a:r>
              <a:rPr kumimoji="0" lang="en-US" sz="2800" b="0" i="0" u="none" strike="noStrike" kern="1200" cap="none" spc="0" normalizeH="0" baseline="0" noProof="0">
                <a:ln>
                  <a:noFill/>
                </a:ln>
                <a:solidFill>
                  <a:prstClr val="white"/>
                </a:solidFill>
                <a:effectLst/>
                <a:uLnTx/>
                <a:uFillTx/>
                <a:latin typeface="Corbel" panose="020B0503020204020204"/>
                <a:ea typeface="+mn-ea"/>
                <a:cs typeface="+mn-cs"/>
              </a:rPr>
              <a:t>how the three modes of communication are used in the elementary program. </a:t>
            </a:r>
          </a:p>
        </p:txBody>
      </p:sp>
      <p:sp>
        <p:nvSpPr>
          <p:cNvPr id="11" name="Rectangle 10">
            <a:extLst>
              <a:ext uri="{FF2B5EF4-FFF2-40B4-BE49-F238E27FC236}">
                <a16:creationId xmlns:a16="http://schemas.microsoft.com/office/drawing/2014/main" xmlns="" id="{DBCEF903-EDB0-8B49-A155-A4A0B89EE887}"/>
              </a:ext>
            </a:extLst>
          </p:cNvPr>
          <p:cNvSpPr/>
          <p:nvPr/>
        </p:nvSpPr>
        <p:spPr>
          <a:xfrm>
            <a:off x="743485" y="177372"/>
            <a:ext cx="11592231"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150" normalizeH="0" baseline="0" noProof="0" dirty="0">
                <a:ln>
                  <a:noFill/>
                </a:ln>
                <a:solidFill>
                  <a:prstClr val="white"/>
                </a:solidFill>
                <a:effectLst/>
                <a:uLnTx/>
                <a:uFillTx/>
                <a:latin typeface="Century Gothic" panose="020B0502020202020204" pitchFamily="34" charset="0"/>
                <a:ea typeface="+mn-ea"/>
                <a:cs typeface="+mn-cs"/>
              </a:rPr>
              <a:t>WORKSHOP GOALS</a:t>
            </a:r>
            <a:endParaRPr kumimoji="0" lang="en-US" sz="4400" b="0" i="0" u="none" strike="noStrike" kern="1200" cap="none" spc="-150" normalizeH="0" baseline="0" noProof="0" dirty="0">
              <a:ln>
                <a:noFill/>
              </a:ln>
              <a:solidFill>
                <a:prstClr val="white"/>
              </a:solidFill>
              <a:effectLst/>
              <a:uLnTx/>
              <a:uFillTx/>
              <a:latin typeface="Corbel" panose="020B0503020204020204"/>
              <a:ea typeface="+mn-ea"/>
              <a:cs typeface="+mn-cs"/>
            </a:endParaRPr>
          </a:p>
        </p:txBody>
      </p:sp>
      <p:pic>
        <p:nvPicPr>
          <p:cNvPr id="12" name="Picture 11"/>
          <p:cNvPicPr>
            <a:picLocks noChangeAspect="1"/>
          </p:cNvPicPr>
          <p:nvPr/>
        </p:nvPicPr>
        <p:blipFill>
          <a:blip r:embed="rId2"/>
          <a:stretch>
            <a:fillRect/>
          </a:stretch>
        </p:blipFill>
        <p:spPr>
          <a:xfrm>
            <a:off x="324633" y="1138798"/>
            <a:ext cx="1715059" cy="1463517"/>
          </a:xfrm>
          <a:prstGeom prst="rect">
            <a:avLst/>
          </a:prstGeom>
        </p:spPr>
      </p:pic>
      <p:pic>
        <p:nvPicPr>
          <p:cNvPr id="13" name="Picture 12"/>
          <p:cNvPicPr>
            <a:picLocks noChangeAspect="1"/>
          </p:cNvPicPr>
          <p:nvPr/>
        </p:nvPicPr>
        <p:blipFill>
          <a:blip r:embed="rId2"/>
          <a:stretch>
            <a:fillRect/>
          </a:stretch>
        </p:blipFill>
        <p:spPr>
          <a:xfrm>
            <a:off x="324634" y="2986283"/>
            <a:ext cx="1715059" cy="1463517"/>
          </a:xfrm>
          <a:prstGeom prst="rect">
            <a:avLst/>
          </a:prstGeom>
        </p:spPr>
      </p:pic>
      <p:pic>
        <p:nvPicPr>
          <p:cNvPr id="14" name="Picture 13"/>
          <p:cNvPicPr>
            <a:picLocks noChangeAspect="1"/>
          </p:cNvPicPr>
          <p:nvPr/>
        </p:nvPicPr>
        <p:blipFill>
          <a:blip r:embed="rId2"/>
          <a:stretch>
            <a:fillRect/>
          </a:stretch>
        </p:blipFill>
        <p:spPr>
          <a:xfrm>
            <a:off x="324632" y="4777161"/>
            <a:ext cx="1715059" cy="1463517"/>
          </a:xfrm>
          <a:prstGeom prst="rect">
            <a:avLst/>
          </a:prstGeom>
        </p:spPr>
      </p:pic>
      <p:sp>
        <p:nvSpPr>
          <p:cNvPr id="15" name="TextBox 14"/>
          <p:cNvSpPr txBox="1"/>
          <p:nvPr/>
        </p:nvSpPr>
        <p:spPr>
          <a:xfrm>
            <a:off x="2469023" y="1435992"/>
            <a:ext cx="86868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rbel" panose="020B0503020204020204"/>
                <a:ea typeface="+mn-ea"/>
                <a:cs typeface="+mn-cs"/>
              </a:rPr>
              <a:t>I can explain the difference between proficiency and performance to others.</a:t>
            </a:r>
          </a:p>
        </p:txBody>
      </p:sp>
      <p:sp>
        <p:nvSpPr>
          <p:cNvPr id="9" name="TextBox 8"/>
          <p:cNvSpPr txBox="1"/>
          <p:nvPr/>
        </p:nvSpPr>
        <p:spPr>
          <a:xfrm>
            <a:off x="2469023" y="4990889"/>
            <a:ext cx="868680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white"/>
                </a:solidFill>
                <a:effectLst/>
                <a:uLnTx/>
                <a:uFillTx/>
                <a:latin typeface="Corbel" panose="020B0503020204020204"/>
                <a:ea typeface="+mn-ea"/>
                <a:cs typeface="+mn-cs"/>
              </a:rPr>
              <a:t>I can design a standards-based thematic unit and assess student learning for that unit. </a:t>
            </a:r>
          </a:p>
        </p:txBody>
      </p:sp>
    </p:spTree>
    <p:extLst>
      <p:ext uri="{BB962C8B-B14F-4D97-AF65-F5344CB8AC3E}">
        <p14:creationId xmlns:p14="http://schemas.microsoft.com/office/powerpoint/2010/main" val="261268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Unknown-1.jpeg"/>
          <p:cNvPicPr>
            <a:picLocks noChangeAspect="1"/>
          </p:cNvPicPr>
          <p:nvPr/>
        </p:nvPicPr>
        <p:blipFill>
          <a:blip r:embed="rId2"/>
          <a:stretch>
            <a:fillRect/>
          </a:stretch>
        </p:blipFill>
        <p:spPr>
          <a:xfrm>
            <a:off x="2459370" y="1609716"/>
            <a:ext cx="7333488" cy="3666744"/>
          </a:xfrm>
          <a:prstGeom prst="rect">
            <a:avLst/>
          </a:prstGeom>
        </p:spPr>
      </p:pic>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33073918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a:xfrm>
            <a:off x="838200" y="185511"/>
            <a:ext cx="10515600" cy="1325563"/>
          </a:xfrm>
        </p:spPr>
        <p:txBody>
          <a:bodyPr>
            <a:normAutofit/>
          </a:bodyPr>
          <a:lstStyle/>
          <a:p>
            <a:pPr algn="ctr" eaLnBrk="1" hangingPunct="1"/>
            <a:r>
              <a:rPr lang="en-US" sz="3600">
                <a:solidFill>
                  <a:schemeClr val="tx1"/>
                </a:solidFill>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extLst/>
          </p:nvPr>
        </p:nvGraphicFramePr>
        <p:xfrm>
          <a:off x="685800" y="1511075"/>
          <a:ext cx="11038114" cy="4775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31</a:t>
            </a:fld>
            <a:endParaRPr lang="en-US"/>
          </a:p>
        </p:txBody>
      </p:sp>
    </p:spTree>
    <p:extLst>
      <p:ext uri="{BB962C8B-B14F-4D97-AF65-F5344CB8AC3E}">
        <p14:creationId xmlns:p14="http://schemas.microsoft.com/office/powerpoint/2010/main" val="26473358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4400"/>
          </a:xfrm>
          <a:noFill/>
        </p:spPr>
        <p:txBody>
          <a:bodyPr/>
          <a:lstStyle/>
          <a:p>
            <a:pPr algn="ctr"/>
            <a:r>
              <a:rPr lang="en-US" dirty="0">
                <a:solidFill>
                  <a:schemeClr val="tx1"/>
                </a:solidFill>
              </a:rPr>
              <a:t>Themes</a:t>
            </a:r>
          </a:p>
        </p:txBody>
      </p:sp>
      <p:graphicFrame>
        <p:nvGraphicFramePr>
          <p:cNvPr id="6" name="Content Placeholder 5"/>
          <p:cNvGraphicFramePr>
            <a:graphicFrameLocks noGrp="1"/>
          </p:cNvGraphicFramePr>
          <p:nvPr>
            <p:ph idx="1"/>
            <p:extLst/>
          </p:nvPr>
        </p:nvGraphicFramePr>
        <p:xfrm>
          <a:off x="979488" y="1510029"/>
          <a:ext cx="10233024" cy="4846320"/>
        </p:xfrm>
        <a:graphic>
          <a:graphicData uri="http://schemas.openxmlformats.org/drawingml/2006/table">
            <a:tbl>
              <a:tblPr firstRow="1" bandRow="1">
                <a:tableStyleId>{7DF18680-E054-41AD-8BC1-D1AEF772440D}</a:tableStyleId>
              </a:tblPr>
              <a:tblGrid>
                <a:gridCol w="3411008">
                  <a:extLst>
                    <a:ext uri="{9D8B030D-6E8A-4147-A177-3AD203B41FA5}">
                      <a16:colId xmlns:a16="http://schemas.microsoft.com/office/drawing/2014/main" xmlns="" val="20000"/>
                    </a:ext>
                  </a:extLst>
                </a:gridCol>
                <a:gridCol w="3411008">
                  <a:extLst>
                    <a:ext uri="{9D8B030D-6E8A-4147-A177-3AD203B41FA5}">
                      <a16:colId xmlns:a16="http://schemas.microsoft.com/office/drawing/2014/main" xmlns="" val="20001"/>
                    </a:ext>
                  </a:extLst>
                </a:gridCol>
                <a:gridCol w="3411008">
                  <a:extLst>
                    <a:ext uri="{9D8B030D-6E8A-4147-A177-3AD203B41FA5}">
                      <a16:colId xmlns:a16="http://schemas.microsoft.com/office/drawing/2014/main" xmlns="" val="20002"/>
                    </a:ext>
                  </a:extLst>
                </a:gridCol>
              </a:tblGrid>
              <a:tr h="370840">
                <a:tc>
                  <a:txBody>
                    <a:bodyPr/>
                    <a:lstStyle/>
                    <a:p>
                      <a:pPr algn="ctr"/>
                      <a:r>
                        <a:rPr lang="en-US" sz="2400" dirty="0"/>
                        <a:t>Global Themes</a:t>
                      </a:r>
                    </a:p>
                    <a:p>
                      <a:pPr algn="ctr"/>
                      <a:r>
                        <a:rPr lang="en-US" sz="2400" dirty="0"/>
                        <a:t>Clementi</a:t>
                      </a:r>
                      <a:r>
                        <a:rPr lang="en-US" sz="2400" baseline="0" dirty="0"/>
                        <a:t>/Terrill</a:t>
                      </a:r>
                      <a:endParaRPr lang="en-US" sz="2400" dirty="0"/>
                    </a:p>
                  </a:txBody>
                  <a:tcPr anchor="ctr"/>
                </a:tc>
                <a:tc>
                  <a:txBody>
                    <a:bodyPr/>
                    <a:lstStyle/>
                    <a:p>
                      <a:pPr algn="ctr"/>
                      <a:r>
                        <a:rPr lang="en-US" sz="2400" dirty="0"/>
                        <a:t>Advanced Placement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International</a:t>
                      </a:r>
                      <a:r>
                        <a:rPr lang="en-US" sz="2400" baseline="0" dirty="0"/>
                        <a:t> Baccalaureate</a:t>
                      </a:r>
                      <a:endParaRPr lang="en-US" sz="2400" dirty="0"/>
                    </a:p>
                  </a:txBody>
                  <a:tcPr anchor="ctr"/>
                </a:tc>
                <a:extLst>
                  <a:ext uri="{0D108BD9-81ED-4DB2-BD59-A6C34878D82A}">
                    <a16:rowId xmlns:a16="http://schemas.microsoft.com/office/drawing/2014/main" xmlns="" val="10000"/>
                  </a:ext>
                </a:extLst>
              </a:tr>
              <a:tr h="370840">
                <a:tc>
                  <a:txBody>
                    <a:bodyPr/>
                    <a:lstStyle/>
                    <a:p>
                      <a:pPr algn="l">
                        <a:lnSpc>
                          <a:spcPct val="100000"/>
                        </a:lnSpc>
                        <a:spcBef>
                          <a:spcPts val="0"/>
                        </a:spcBef>
                        <a:spcAft>
                          <a:spcPts val="0"/>
                        </a:spcAft>
                      </a:pPr>
                      <a:r>
                        <a:rPr lang="en-US" sz="2000" dirty="0"/>
                        <a:t>Identity/Belonging</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Challenges</a:t>
                      </a:r>
                    </a:p>
                    <a:p>
                      <a:pPr algn="l">
                        <a:lnSpc>
                          <a:spcPct val="150000"/>
                        </a:lnSpc>
                        <a:spcBef>
                          <a:spcPts val="0"/>
                        </a:spcBef>
                        <a:spcAft>
                          <a:spcPts val="0"/>
                        </a:spcAft>
                      </a:pPr>
                      <a:r>
                        <a:rPr lang="en-US" sz="2000" dirty="0"/>
                        <a:t>Creativity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Discovery</a:t>
                      </a:r>
                    </a:p>
                    <a:p>
                      <a:pPr algn="l">
                        <a:lnSpc>
                          <a:spcPct val="150000"/>
                        </a:lnSpc>
                        <a:spcBef>
                          <a:spcPts val="0"/>
                        </a:spcBef>
                        <a:spcAft>
                          <a:spcPts val="0"/>
                        </a:spcAft>
                      </a:pPr>
                      <a:r>
                        <a:rPr lang="en-US" sz="2000" dirty="0"/>
                        <a:t>Exploring Time and</a:t>
                      </a:r>
                      <a:r>
                        <a:rPr lang="en-US" sz="2000" baseline="0" dirty="0"/>
                        <a:t> </a:t>
                      </a:r>
                      <a:r>
                        <a:rPr lang="en-US" sz="2000" dirty="0"/>
                        <a:t>Place</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Well-being</a:t>
                      </a:r>
                    </a:p>
                    <a:p>
                      <a:pPr algn="l">
                        <a:lnSpc>
                          <a:spcPct val="150000"/>
                        </a:lnSpc>
                        <a:spcBef>
                          <a:spcPts val="0"/>
                        </a:spcBef>
                        <a:spcAft>
                          <a:spcPts val="0"/>
                        </a:spcAft>
                      </a:pPr>
                      <a:endParaRPr lang="en-US" sz="1800" dirty="0"/>
                    </a:p>
                    <a:p>
                      <a:pPr>
                        <a:spcBef>
                          <a:spcPts val="0"/>
                        </a:spcBef>
                        <a:spcAft>
                          <a:spcPts val="0"/>
                        </a:spcAft>
                      </a:pPr>
                      <a:endParaRPr lang="en-US" dirty="0"/>
                    </a:p>
                  </a:txBody>
                  <a:tcPr/>
                </a:tc>
                <a:tc>
                  <a:txBody>
                    <a:bodyPr/>
                    <a:lstStyle/>
                    <a:p>
                      <a:pPr algn="l">
                        <a:lnSpc>
                          <a:spcPct val="100000"/>
                        </a:lnSpc>
                        <a:spcBef>
                          <a:spcPts val="0"/>
                        </a:spcBef>
                        <a:spcAft>
                          <a:spcPts val="0"/>
                        </a:spcAft>
                      </a:pPr>
                      <a:r>
                        <a:rPr lang="en-US" sz="2000" dirty="0"/>
                        <a:t>Personal</a:t>
                      </a:r>
                      <a:r>
                        <a:rPr lang="en-US" sz="2000" baseline="0" dirty="0"/>
                        <a:t> and Public Identities</a:t>
                      </a:r>
                    </a:p>
                    <a:p>
                      <a:pPr algn="l">
                        <a:lnSpc>
                          <a:spcPct val="150000"/>
                        </a:lnSpc>
                        <a:spcBef>
                          <a:spcPts val="0"/>
                        </a:spcBef>
                        <a:spcAft>
                          <a:spcPts val="0"/>
                        </a:spcAft>
                      </a:pPr>
                      <a:r>
                        <a:rPr lang="en-US" sz="2000" baseline="0" dirty="0"/>
                        <a:t>Families and Communities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Challenges</a:t>
                      </a:r>
                      <a:endParaRPr lang="en-US" sz="2000" dirty="0"/>
                    </a:p>
                    <a:p>
                      <a:pPr algn="l">
                        <a:lnSpc>
                          <a:spcPct val="150000"/>
                        </a:lnSpc>
                        <a:spcBef>
                          <a:spcPts val="0"/>
                        </a:spcBef>
                        <a:spcAft>
                          <a:spcPts val="0"/>
                        </a:spcAft>
                      </a:pPr>
                      <a:r>
                        <a:rPr lang="en-US" sz="2000" dirty="0"/>
                        <a:t>Beauty and Aesthetics</a:t>
                      </a:r>
                    </a:p>
                    <a:p>
                      <a:pPr algn="l">
                        <a:lnSpc>
                          <a:spcPct val="150000"/>
                        </a:lnSpc>
                        <a:spcBef>
                          <a:spcPts val="0"/>
                        </a:spcBef>
                        <a:spcAft>
                          <a:spcPts val="0"/>
                        </a:spcAft>
                      </a:pPr>
                      <a:r>
                        <a:rPr lang="en-US" sz="2000" dirty="0"/>
                        <a:t>Science</a:t>
                      </a:r>
                      <a:r>
                        <a:rPr lang="en-US" sz="2000" baseline="0" dirty="0"/>
                        <a:t> and Technology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Contemporary Life</a:t>
                      </a:r>
                    </a:p>
                    <a:p>
                      <a:pPr algn="l">
                        <a:lnSpc>
                          <a:spcPct val="150000"/>
                        </a:lnSpc>
                        <a:spcBef>
                          <a:spcPts val="0"/>
                        </a:spcBef>
                        <a:spcAft>
                          <a:spcPts val="0"/>
                        </a:spcAft>
                      </a:pPr>
                      <a:endParaRPr lang="en-US" sz="1800" baseline="0" dirty="0"/>
                    </a:p>
                    <a:p>
                      <a:pPr>
                        <a:spcBef>
                          <a:spcPts val="0"/>
                        </a:spcBef>
                        <a:spcAft>
                          <a:spcPts val="0"/>
                        </a:spcAft>
                      </a:pPr>
                      <a:endParaRPr lang="en-US" dirty="0"/>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Communication and Media</a:t>
                      </a:r>
                    </a:p>
                    <a:p>
                      <a:pPr algn="l">
                        <a:lnSpc>
                          <a:spcPct val="150000"/>
                        </a:lnSpc>
                        <a:spcBef>
                          <a:spcPts val="0"/>
                        </a:spcBef>
                        <a:spcAft>
                          <a:spcPts val="0"/>
                        </a:spcAft>
                      </a:pPr>
                      <a:r>
                        <a:rPr lang="en-US" sz="2000" dirty="0"/>
                        <a:t>Social Relationships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Issues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Cultural Diversity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Customs and Traditions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Leisure</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Health</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Science and Technology</a:t>
                      </a:r>
                    </a:p>
                    <a:p>
                      <a:pPr>
                        <a:spcBef>
                          <a:spcPts val="0"/>
                        </a:spcBef>
                        <a:spcAft>
                          <a:spcPts val="0"/>
                        </a:spcAft>
                      </a:pPr>
                      <a:endParaRPr lang="en-US" dirty="0"/>
                    </a:p>
                  </a:txBody>
                  <a:tcPr/>
                </a:tc>
                <a:extLst>
                  <a:ext uri="{0D108BD9-81ED-4DB2-BD59-A6C34878D82A}">
                    <a16:rowId xmlns:a16="http://schemas.microsoft.com/office/drawing/2014/main" xmlns="" val="10001"/>
                  </a:ext>
                </a:extLst>
              </a:tr>
            </a:tbl>
          </a:graphicData>
        </a:graphic>
      </p:graphicFrame>
      <p:sp>
        <p:nvSpPr>
          <p:cNvPr id="5" name="TextBox 4"/>
          <p:cNvSpPr txBox="1"/>
          <p:nvPr/>
        </p:nvSpPr>
        <p:spPr>
          <a:xfrm>
            <a:off x="9939130" y="285261"/>
            <a:ext cx="2103120" cy="45720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a:ea typeface="+mn-ea"/>
                <a:cs typeface="+mn-cs"/>
              </a:rPr>
              <a:t>Pages 35 - 37</a:t>
            </a: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9D500B-731B-C041-A399-EB03800DC922}" type="slidenum">
              <a:rPr kumimoji="0" lang="uk-UA"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uk-UA"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42730133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186" y="261256"/>
            <a:ext cx="11070771" cy="1310607"/>
          </a:xfrm>
        </p:spPr>
        <p:txBody>
          <a:bodyPr>
            <a:normAutofit/>
          </a:bodyPr>
          <a:lstStyle/>
          <a:p>
            <a:pPr algn="ctr"/>
            <a:r>
              <a:rPr lang="en-US" sz="4400">
                <a:solidFill>
                  <a:schemeClr val="tx1"/>
                </a:solidFill>
              </a:rPr>
              <a:t>THEME + TOPIC + ESSENTIAL QUESTION</a:t>
            </a:r>
          </a:p>
        </p:txBody>
      </p:sp>
      <p:graphicFrame>
        <p:nvGraphicFramePr>
          <p:cNvPr id="5" name="Content Placeholder 4"/>
          <p:cNvGraphicFramePr>
            <a:graphicFrameLocks noGrp="1"/>
          </p:cNvGraphicFramePr>
          <p:nvPr>
            <p:ph idx="1"/>
            <p:extLst/>
          </p:nvPr>
        </p:nvGraphicFramePr>
        <p:xfrm>
          <a:off x="832757" y="1599243"/>
          <a:ext cx="10417629" cy="2225040"/>
        </p:xfrm>
        <a:graphic>
          <a:graphicData uri="http://schemas.openxmlformats.org/drawingml/2006/table">
            <a:tbl>
              <a:tblPr firstRow="1" bandRow="1">
                <a:tableStyleId>{5C22544A-7EE6-4342-B048-85BDC9FD1C3A}</a:tableStyleId>
              </a:tblPr>
              <a:tblGrid>
                <a:gridCol w="3472543">
                  <a:extLst>
                    <a:ext uri="{9D8B030D-6E8A-4147-A177-3AD203B41FA5}">
                      <a16:colId xmlns:a16="http://schemas.microsoft.com/office/drawing/2014/main" xmlns="" val="20000"/>
                    </a:ext>
                  </a:extLst>
                </a:gridCol>
                <a:gridCol w="3472543">
                  <a:extLst>
                    <a:ext uri="{9D8B030D-6E8A-4147-A177-3AD203B41FA5}">
                      <a16:colId xmlns:a16="http://schemas.microsoft.com/office/drawing/2014/main" xmlns="" val="20001"/>
                    </a:ext>
                  </a:extLst>
                </a:gridCol>
                <a:gridCol w="3472543">
                  <a:extLst>
                    <a:ext uri="{9D8B030D-6E8A-4147-A177-3AD203B41FA5}">
                      <a16:colId xmlns:a16="http://schemas.microsoft.com/office/drawing/2014/main" xmlns="" val="20002"/>
                    </a:ext>
                  </a:extLst>
                </a:gridCol>
              </a:tblGrid>
              <a:tr h="393664">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extLst>
                  <a:ext uri="{0D108BD9-81ED-4DB2-BD59-A6C34878D82A}">
                    <a16:rowId xmlns:a16="http://schemas.microsoft.com/office/drawing/2014/main" xmlns="" val="10000"/>
                  </a:ext>
                </a:extLst>
              </a:tr>
              <a:tr h="454228">
                <a:tc>
                  <a:txBody>
                    <a:bodyPr/>
                    <a:lstStyle/>
                    <a:p>
                      <a:endParaRPr lang="en-US"/>
                    </a:p>
                  </a:txBody>
                  <a:tcPr/>
                </a:tc>
                <a:tc>
                  <a:txBody>
                    <a:bodyPr/>
                    <a:lstStyle/>
                    <a:p>
                      <a:pPr algn="ctr"/>
                      <a:r>
                        <a:rPr lang="en-US" sz="2400"/>
                        <a:t>Friends</a:t>
                      </a:r>
                    </a:p>
                  </a:txBody>
                  <a:tcPr/>
                </a:tc>
                <a:tc>
                  <a:txBody>
                    <a:bodyPr/>
                    <a:lstStyle/>
                    <a:p>
                      <a:endParaRPr lang="en-US"/>
                    </a:p>
                  </a:txBody>
                  <a:tcPr/>
                </a:tc>
                <a:extLst>
                  <a:ext uri="{0D108BD9-81ED-4DB2-BD59-A6C34878D82A}">
                    <a16:rowId xmlns:a16="http://schemas.microsoft.com/office/drawing/2014/main" xmlns="" val="10001"/>
                  </a:ext>
                </a:extLst>
              </a:tr>
              <a:tr h="454228">
                <a:tc>
                  <a:txBody>
                    <a:bodyPr/>
                    <a:lstStyle/>
                    <a:p>
                      <a:endParaRPr lang="en-US"/>
                    </a:p>
                  </a:txBody>
                  <a:tcPr/>
                </a:tc>
                <a:tc>
                  <a:txBody>
                    <a:bodyPr/>
                    <a:lstStyle/>
                    <a:p>
                      <a:pPr algn="ctr"/>
                      <a:r>
                        <a:rPr lang="en-US" sz="2400"/>
                        <a:t>School</a:t>
                      </a:r>
                    </a:p>
                  </a:txBody>
                  <a:tcPr/>
                </a:tc>
                <a:tc>
                  <a:txBody>
                    <a:bodyPr/>
                    <a:lstStyle/>
                    <a:p>
                      <a:endParaRPr lang="en-US"/>
                    </a:p>
                  </a:txBody>
                  <a:tcPr/>
                </a:tc>
                <a:extLst>
                  <a:ext uri="{0D108BD9-81ED-4DB2-BD59-A6C34878D82A}">
                    <a16:rowId xmlns:a16="http://schemas.microsoft.com/office/drawing/2014/main" xmlns="" val="10002"/>
                  </a:ext>
                </a:extLst>
              </a:tr>
              <a:tr h="454228">
                <a:tc>
                  <a:txBody>
                    <a:bodyPr/>
                    <a:lstStyle/>
                    <a:p>
                      <a:endParaRPr lang="en-US"/>
                    </a:p>
                  </a:txBody>
                  <a:tcPr/>
                </a:tc>
                <a:tc>
                  <a:txBody>
                    <a:bodyPr/>
                    <a:lstStyle/>
                    <a:p>
                      <a:pPr algn="ctr"/>
                      <a:r>
                        <a:rPr lang="en-US" sz="2400"/>
                        <a:t>Animals</a:t>
                      </a:r>
                    </a:p>
                  </a:txBody>
                  <a:tcPr/>
                </a:tc>
                <a:tc>
                  <a:txBody>
                    <a:bodyPr/>
                    <a:lstStyle/>
                    <a:p>
                      <a:endParaRPr lang="en-US"/>
                    </a:p>
                  </a:txBody>
                  <a:tcPr/>
                </a:tc>
                <a:extLst>
                  <a:ext uri="{0D108BD9-81ED-4DB2-BD59-A6C34878D82A}">
                    <a16:rowId xmlns:a16="http://schemas.microsoft.com/office/drawing/2014/main" xmlns="" val="10003"/>
                  </a:ext>
                </a:extLst>
              </a:tr>
              <a:tr h="454228">
                <a:tc>
                  <a:txBody>
                    <a:bodyPr/>
                    <a:lstStyle/>
                    <a:p>
                      <a:endParaRPr lang="en-US"/>
                    </a:p>
                  </a:txBody>
                  <a:tcPr/>
                </a:tc>
                <a:tc>
                  <a:txBody>
                    <a:bodyPr/>
                    <a:lstStyle/>
                    <a:p>
                      <a:pPr algn="ctr"/>
                      <a:r>
                        <a:rPr lang="en-US" sz="2400"/>
                        <a:t>Food</a:t>
                      </a:r>
                    </a:p>
                  </a:txBody>
                  <a:tcPr/>
                </a:tc>
                <a:tc>
                  <a:txBody>
                    <a:bodyPr/>
                    <a:lstStyle/>
                    <a:p>
                      <a:endParaRPr lang="en-US"/>
                    </a:p>
                  </a:txBody>
                  <a:tcPr/>
                </a:tc>
                <a:extLst>
                  <a:ext uri="{0D108BD9-81ED-4DB2-BD59-A6C34878D82A}">
                    <a16:rowId xmlns:a16="http://schemas.microsoft.com/office/drawing/2014/main" xmlns="" val="10004"/>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8313839" y="2097216"/>
            <a:ext cx="2375598" cy="2323271"/>
          </a:xfrm>
          <a:prstGeom prst="rect">
            <a:avLst/>
          </a:prstGeom>
        </p:spPr>
      </p:pic>
      <p:sp>
        <p:nvSpPr>
          <p:cNvPr id="8" name="TextBox 7"/>
          <p:cNvSpPr txBox="1"/>
          <p:nvPr/>
        </p:nvSpPr>
        <p:spPr>
          <a:xfrm rot="21238275">
            <a:off x="805329" y="1885388"/>
            <a:ext cx="3292968" cy="266996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Font typeface="Arial" charset="0"/>
              <a:buChar char="•"/>
            </a:pPr>
            <a:r>
              <a:rPr lang="en-US" sz="2000" dirty="0"/>
              <a:t>Identity/Belonging</a:t>
            </a:r>
          </a:p>
          <a:p>
            <a:pPr marL="342900" indent="-342900">
              <a:lnSpc>
                <a:spcPct val="150000"/>
              </a:lnSpc>
              <a:buFont typeface="Arial" charset="0"/>
              <a:buChar char="•"/>
              <a:defRPr/>
            </a:pPr>
            <a:r>
              <a:rPr lang="en-US" sz="2000" dirty="0"/>
              <a:t>Challenges</a:t>
            </a:r>
          </a:p>
          <a:p>
            <a:pPr marL="342900" indent="-342900">
              <a:lnSpc>
                <a:spcPct val="150000"/>
              </a:lnSpc>
              <a:buFont typeface="Arial" charset="0"/>
              <a:buChar char="•"/>
            </a:pPr>
            <a:r>
              <a:rPr lang="en-US" sz="2000" dirty="0"/>
              <a:t>Creativity</a:t>
            </a:r>
          </a:p>
          <a:p>
            <a:pPr marL="342900" indent="-342900">
              <a:lnSpc>
                <a:spcPct val="150000"/>
              </a:lnSpc>
              <a:buFont typeface="Arial" charset="0"/>
              <a:buChar char="•"/>
              <a:defRPr/>
            </a:pPr>
            <a:r>
              <a:rPr lang="en-US" sz="2000" dirty="0"/>
              <a:t>Discovery</a:t>
            </a:r>
          </a:p>
          <a:p>
            <a:pPr marL="342900" indent="-342900">
              <a:lnSpc>
                <a:spcPct val="150000"/>
              </a:lnSpc>
              <a:buFont typeface="Arial" charset="0"/>
              <a:buChar char="•"/>
            </a:pPr>
            <a:r>
              <a:rPr lang="en-US" sz="2000" dirty="0"/>
              <a:t>Exploring Time and Place</a:t>
            </a:r>
          </a:p>
          <a:p>
            <a:pPr marL="342900" indent="-342900">
              <a:lnSpc>
                <a:spcPct val="150000"/>
              </a:lnSpc>
              <a:buFont typeface="Arial" charset="0"/>
              <a:buChar char="•"/>
              <a:defRPr/>
            </a:pPr>
            <a:r>
              <a:rPr lang="en-US" sz="2000" dirty="0"/>
              <a:t>Well-being</a:t>
            </a:r>
          </a:p>
        </p:txBody>
      </p:sp>
      <p:sp>
        <p:nvSpPr>
          <p:cNvPr id="6" name="Slide Number Placeholder 5"/>
          <p:cNvSpPr>
            <a:spLocks noGrp="1"/>
          </p:cNvSpPr>
          <p:nvPr>
            <p:ph type="sldNum" sz="quarter" idx="12"/>
          </p:nvPr>
        </p:nvSpPr>
        <p:spPr/>
        <p:txBody>
          <a:bodyPr/>
          <a:lstStyle/>
          <a:p>
            <a:fld id="{74C2F60E-34D8-DD42-93FD-7BD7AE432328}" type="slidenum">
              <a:rPr lang="en-US"/>
              <a:pPr/>
              <a:t>33</a:t>
            </a:fld>
            <a:endParaRPr lang="en-US"/>
          </a:p>
        </p:txBody>
      </p:sp>
      <p:sp>
        <p:nvSpPr>
          <p:cNvPr id="7" name="TextBox 6"/>
          <p:cNvSpPr txBox="1"/>
          <p:nvPr/>
        </p:nvSpPr>
        <p:spPr>
          <a:xfrm>
            <a:off x="1171804" y="5071940"/>
            <a:ext cx="9739534" cy="1417900"/>
          </a:xfrm>
          <a:prstGeom prst="rect">
            <a:avLst/>
          </a:prstGeom>
          <a:noFill/>
        </p:spPr>
        <p:txBody>
          <a:bodyPr wrap="square" rtlCol="0">
            <a:spAutoFit/>
          </a:bodyPr>
          <a:lstStyle/>
          <a:p>
            <a:pPr algn="ctr"/>
            <a:r>
              <a:rPr lang="en-US" sz="2800" dirty="0"/>
              <a:t>“A coherent curriculum spirals around a set of “big ideas” and recurring Essential Questions.”  </a:t>
            </a:r>
          </a:p>
          <a:p>
            <a:pPr algn="r"/>
            <a:r>
              <a:rPr lang="en-US" sz="2800" dirty="0"/>
              <a:t>         --J. </a:t>
            </a:r>
            <a:r>
              <a:rPr lang="en-US" sz="2800" dirty="0" err="1"/>
              <a:t>McTighe</a:t>
            </a:r>
            <a:r>
              <a:rPr lang="en-US" sz="2800" dirty="0"/>
              <a:t> (2012)</a:t>
            </a:r>
          </a:p>
        </p:txBody>
      </p:sp>
    </p:spTree>
    <p:extLst>
      <p:ext uri="{BB962C8B-B14F-4D97-AF65-F5344CB8AC3E}">
        <p14:creationId xmlns:p14="http://schemas.microsoft.com/office/powerpoint/2010/main" val="88824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55688" y="236403"/>
            <a:ext cx="7891765" cy="707653"/>
          </a:xfrm>
          <a:noFill/>
        </p:spPr>
        <p:txBody>
          <a:bodyPr>
            <a:noAutofit/>
          </a:bodyPr>
          <a:lstStyle/>
          <a:p>
            <a:pPr algn="ctr"/>
            <a:r>
              <a:rPr lang="en-US" sz="3200" dirty="0">
                <a:solidFill>
                  <a:schemeClr val="tx1"/>
                </a:solidFill>
              </a:rPr>
              <a:t>WHAT MAKES A QUESTION ESSENTIAL?</a:t>
            </a: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1200" b="0" i="0" u="none" strike="noStrike" kern="1200" cap="none" spc="0" normalizeH="0" baseline="0" noProof="0" smtClean="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pic>
        <p:nvPicPr>
          <p:cNvPr id="14" name="Content Placeholder 13" descr="BIG IMAGE (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4757969" y="1278176"/>
            <a:ext cx="2281619" cy="4255785"/>
          </a:xfrm>
        </p:spPr>
      </p:pic>
      <p:cxnSp>
        <p:nvCxnSpPr>
          <p:cNvPr id="8" name="Straight Arrow Connector 7"/>
          <p:cNvCxnSpPr>
            <a:endCxn id="18" idx="2"/>
          </p:cNvCxnSpPr>
          <p:nvPr/>
        </p:nvCxnSpPr>
        <p:spPr>
          <a:xfrm flipV="1">
            <a:off x="6975002" y="3159690"/>
            <a:ext cx="1690937" cy="375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700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3352290" y="2361645"/>
            <a:ext cx="1685473" cy="3063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080163" y="4011933"/>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8665939" y="2619445"/>
            <a:ext cx="2414231" cy="108049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9" name="Oval 18"/>
          <p:cNvSpPr/>
          <p:nvPr/>
        </p:nvSpPr>
        <p:spPr>
          <a:xfrm>
            <a:off x="8707754" y="3869563"/>
            <a:ext cx="2372415" cy="99574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1" name="Oval 20"/>
          <p:cNvSpPr/>
          <p:nvPr/>
        </p:nvSpPr>
        <p:spPr>
          <a:xfrm>
            <a:off x="1427046" y="3745737"/>
            <a:ext cx="2604775" cy="854266"/>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22" name="Oval 21"/>
          <p:cNvSpPr/>
          <p:nvPr/>
        </p:nvSpPr>
        <p:spPr>
          <a:xfrm>
            <a:off x="778430" y="1371598"/>
            <a:ext cx="2438299" cy="1166202"/>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3" name="TextBox 22"/>
          <p:cNvSpPr txBox="1"/>
          <p:nvPr/>
        </p:nvSpPr>
        <p:spPr>
          <a:xfrm>
            <a:off x="1148599" y="1568456"/>
            <a:ext cx="169158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orbel" panose="020B0503020204020204"/>
                <a:ea typeface="+mn-ea"/>
                <a:cs typeface="+mn-cs"/>
              </a:rPr>
              <a:t>Critical Thinking</a:t>
            </a:r>
          </a:p>
        </p:txBody>
      </p:sp>
      <p:sp>
        <p:nvSpPr>
          <p:cNvPr id="24" name="TextBox 23"/>
          <p:cNvSpPr txBox="1"/>
          <p:nvPr/>
        </p:nvSpPr>
        <p:spPr>
          <a:xfrm>
            <a:off x="8866150" y="2944404"/>
            <a:ext cx="208917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orbel" panose="020B0503020204020204"/>
                <a:ea typeface="+mn-ea"/>
                <a:cs typeface="+mn-cs"/>
              </a:rPr>
              <a:t>Engagement</a:t>
            </a:r>
          </a:p>
        </p:txBody>
      </p:sp>
      <p:sp>
        <p:nvSpPr>
          <p:cNvPr id="25" name="TextBox 24"/>
          <p:cNvSpPr txBox="1"/>
          <p:nvPr/>
        </p:nvSpPr>
        <p:spPr>
          <a:xfrm>
            <a:off x="1948281" y="3947694"/>
            <a:ext cx="167275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orbel" panose="020B0503020204020204"/>
                <a:ea typeface="+mn-ea"/>
                <a:cs typeface="+mn-cs"/>
              </a:rPr>
              <a:t>Creativity</a:t>
            </a:r>
          </a:p>
        </p:txBody>
      </p:sp>
      <p:sp>
        <p:nvSpPr>
          <p:cNvPr id="27" name="TextBox 26"/>
          <p:cNvSpPr txBox="1"/>
          <p:nvPr/>
        </p:nvSpPr>
        <p:spPr>
          <a:xfrm>
            <a:off x="8984282" y="4154857"/>
            <a:ext cx="197104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orbel" panose="020B0503020204020204"/>
                <a:ea typeface="+mn-ea"/>
                <a:cs typeface="+mn-cs"/>
              </a:rPr>
              <a:t>Relevance</a:t>
            </a:r>
          </a:p>
        </p:txBody>
      </p:sp>
      <p:sp>
        <p:nvSpPr>
          <p:cNvPr id="5" name="TextBox 4"/>
          <p:cNvSpPr txBox="1"/>
          <p:nvPr/>
        </p:nvSpPr>
        <p:spPr>
          <a:xfrm>
            <a:off x="778430" y="2836618"/>
            <a:ext cx="3474892" cy="830997"/>
          </a:xfrm>
          <a:prstGeom prst="rect">
            <a:avLst/>
          </a:prstGeom>
          <a:solidFill>
            <a:schemeClr val="accent1"/>
          </a:solid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Open-ended</a:t>
            </a:r>
          </a:p>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No single right answer</a:t>
            </a:r>
          </a:p>
        </p:txBody>
      </p:sp>
      <p:sp>
        <p:nvSpPr>
          <p:cNvPr id="9" name="TextBox 8"/>
          <p:cNvSpPr txBox="1"/>
          <p:nvPr/>
        </p:nvSpPr>
        <p:spPr>
          <a:xfrm>
            <a:off x="1637917" y="5063496"/>
            <a:ext cx="2987402" cy="1200329"/>
          </a:xfrm>
          <a:prstGeom prst="rect">
            <a:avLst/>
          </a:prstGeom>
          <a:solidFill>
            <a:schemeClr val="accent1"/>
          </a:solid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Provocative</a:t>
            </a:r>
          </a:p>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Fun</a:t>
            </a:r>
          </a:p>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Can be revisited</a:t>
            </a:r>
          </a:p>
        </p:txBody>
      </p:sp>
      <p:sp>
        <p:nvSpPr>
          <p:cNvPr id="11" name="TextBox 10"/>
          <p:cNvSpPr txBox="1"/>
          <p:nvPr/>
        </p:nvSpPr>
        <p:spPr>
          <a:xfrm>
            <a:off x="7191737" y="1246763"/>
            <a:ext cx="3839446" cy="1368066"/>
          </a:xfrm>
          <a:prstGeom prst="rect">
            <a:avLst/>
          </a:prstGeom>
          <a:solidFill>
            <a:schemeClr val="accent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For all students</a:t>
            </a:r>
          </a:p>
          <a:p>
            <a:pPr marL="342900" marR="0" lvl="0" indent="-34290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Personalization</a:t>
            </a:r>
          </a:p>
          <a:p>
            <a:pPr marL="342900" marR="0" lvl="0" indent="-34290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Differentiation </a:t>
            </a:r>
          </a:p>
          <a:p>
            <a:pPr marL="342900" marR="0" lvl="0" indent="-342900" algn="l" defTabSz="914400" rtl="0" eaLnBrk="1" fontAlgn="auto" latinLnBrk="0" hangingPunct="1">
              <a:lnSpc>
                <a:spcPct val="100000"/>
              </a:lnSpc>
              <a:spcBef>
                <a:spcPts val="0"/>
              </a:spcBef>
              <a:spcAft>
                <a:spcPts val="0"/>
              </a:spcAft>
              <a:buClrTx/>
              <a:buSzTx/>
              <a:buFont typeface="Arial"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Target language</a:t>
            </a:r>
          </a:p>
        </p:txBody>
      </p:sp>
      <p:sp>
        <p:nvSpPr>
          <p:cNvPr id="13" name="TextBox 12"/>
          <p:cNvSpPr txBox="1"/>
          <p:nvPr/>
        </p:nvSpPr>
        <p:spPr>
          <a:xfrm>
            <a:off x="6700450" y="5063496"/>
            <a:ext cx="4254878" cy="1569660"/>
          </a:xfrm>
          <a:prstGeom prst="rect">
            <a:avLst/>
          </a:prstGeom>
          <a:solidFill>
            <a:schemeClr val="accent1"/>
          </a:solid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charset="0"/>
              <a:buChar char="•"/>
              <a:tabLst/>
              <a:defRPr/>
            </a:pPr>
            <a:r>
              <a:rPr kumimoji="0" lang="en-US" sz="2400" b="0" i="0" u="none" strike="noStrike" kern="1200" cap="none" spc="0" normalizeH="0" baseline="0" noProof="0" dirty="0">
                <a:ln>
                  <a:noFill/>
                </a:ln>
                <a:solidFill>
                  <a:prstClr val="white"/>
                </a:solidFill>
                <a:effectLst/>
                <a:uLnTx/>
                <a:uFillTx/>
                <a:latin typeface="Corbel" panose="020B0503020204020204"/>
                <a:ea typeface="+mn-ea"/>
                <a:cs typeface="+mn-cs"/>
              </a:rPr>
              <a:t>Expand students’ understanding of themselves in relation to their community and world</a:t>
            </a:r>
          </a:p>
        </p:txBody>
      </p:sp>
    </p:spTree>
    <p:extLst>
      <p:ext uri="{BB962C8B-B14F-4D97-AF65-F5344CB8AC3E}">
        <p14:creationId xmlns:p14="http://schemas.microsoft.com/office/powerpoint/2010/main" val="391291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877" y="200025"/>
            <a:ext cx="11038923" cy="1490663"/>
          </a:xfrm>
          <a:solidFill>
            <a:schemeClr val="accent1"/>
          </a:solidFill>
        </p:spPr>
        <p:txBody>
          <a:bodyPr>
            <a:normAutofit/>
          </a:bodyPr>
          <a:lstStyle/>
          <a:p>
            <a:r>
              <a:rPr lang="en-US" sz="4400">
                <a:solidFill>
                  <a:schemeClr val="tx1"/>
                </a:solidFill>
              </a:rPr>
              <a:t>Belonging/Identity: Let’s Visit Mexico</a:t>
            </a:r>
            <a:br>
              <a:rPr lang="en-US" sz="4400">
                <a:solidFill>
                  <a:schemeClr val="tx1"/>
                </a:solidFill>
              </a:rPr>
            </a:br>
            <a:r>
              <a:rPr lang="en-US" sz="3600">
                <a:solidFill>
                  <a:schemeClr val="tx1"/>
                </a:solidFill>
              </a:rPr>
              <a:t>How do we get to know another place and culture?</a:t>
            </a:r>
          </a:p>
        </p:txBody>
      </p:sp>
      <p:sp>
        <p:nvSpPr>
          <p:cNvPr id="3" name="Slide Number Placeholder 2"/>
          <p:cNvSpPr>
            <a:spLocks noGrp="1"/>
          </p:cNvSpPr>
          <p:nvPr>
            <p:ph type="sldNum" sz="quarter" idx="12"/>
          </p:nvPr>
        </p:nvSpPr>
        <p:spPr/>
        <p:txBody>
          <a:bodyPr/>
          <a:lstStyle/>
          <a:p>
            <a:fld id="{74C2F60E-34D8-DD42-93FD-7BD7AE432328}" type="slidenum">
              <a:rPr lang="en-US"/>
              <a:pPr/>
              <a:t>35</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84" y="1840016"/>
            <a:ext cx="4297638" cy="249263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236" y="4641104"/>
            <a:ext cx="1538167" cy="2080371"/>
          </a:xfrm>
          <a:prstGeom prst="rect">
            <a:avLst/>
          </a:prstGeom>
        </p:spPr>
      </p:pic>
      <p:pic>
        <p:nvPicPr>
          <p:cNvPr id="10" name="Shape 1046" descr="Yucatan Map.jpg">
            <a:extLst>
              <a:ext uri="{FF2B5EF4-FFF2-40B4-BE49-F238E27FC236}">
                <a16:creationId xmlns:a16="http://schemas.microsoft.com/office/drawing/2014/main" xmlns="" id="{E3346C4A-1701-D64A-A620-B0A8B2F9C663}"/>
              </a:ext>
            </a:extLst>
          </p:cNvPr>
          <p:cNvPicPr preferRelativeResize="0">
            <a:picLocks noChangeAspect="1"/>
          </p:cNvPicPr>
          <p:nvPr/>
        </p:nvPicPr>
        <p:blipFill>
          <a:blip r:embed="rId4">
            <a:alphaModFix/>
          </a:blip>
          <a:stretch>
            <a:fillRect/>
          </a:stretch>
        </p:blipFill>
        <p:spPr>
          <a:xfrm>
            <a:off x="4598648" y="1760451"/>
            <a:ext cx="4011952" cy="2651760"/>
          </a:xfrm>
          <a:prstGeom prst="rect">
            <a:avLst/>
          </a:prstGeom>
          <a:noFill/>
          <a:ln>
            <a:noFill/>
          </a:ln>
        </p:spPr>
      </p:pic>
      <p:pic>
        <p:nvPicPr>
          <p:cNvPr id="11" name="Shape 1047" descr="Image result for Image of Yucatan Peninsula">
            <a:extLst>
              <a:ext uri="{FF2B5EF4-FFF2-40B4-BE49-F238E27FC236}">
                <a16:creationId xmlns:a16="http://schemas.microsoft.com/office/drawing/2014/main" xmlns="" id="{E8233575-76E2-1F41-8A3F-A1D09934C200}"/>
              </a:ext>
            </a:extLst>
          </p:cNvPr>
          <p:cNvPicPr preferRelativeResize="0"/>
          <p:nvPr/>
        </p:nvPicPr>
        <p:blipFill>
          <a:blip r:embed="rId5">
            <a:alphaModFix/>
          </a:blip>
          <a:stretch>
            <a:fillRect/>
          </a:stretch>
        </p:blipFill>
        <p:spPr>
          <a:xfrm>
            <a:off x="8931890" y="1967953"/>
            <a:ext cx="2676524" cy="1666874"/>
          </a:xfrm>
          <a:prstGeom prst="rect">
            <a:avLst/>
          </a:prstGeom>
          <a:noFill/>
          <a:ln>
            <a:noFill/>
          </a:ln>
        </p:spPr>
      </p:pic>
      <p:pic>
        <p:nvPicPr>
          <p:cNvPr id="12" name="Shape 1048" descr="Image result for yucatan beaches">
            <a:extLst>
              <a:ext uri="{FF2B5EF4-FFF2-40B4-BE49-F238E27FC236}">
                <a16:creationId xmlns:a16="http://schemas.microsoft.com/office/drawing/2014/main" xmlns="" id="{02CFF984-8803-4A4F-BE7E-4A12AF92DAF0}"/>
              </a:ext>
            </a:extLst>
          </p:cNvPr>
          <p:cNvPicPr preferRelativeResize="0"/>
          <p:nvPr/>
        </p:nvPicPr>
        <p:blipFill>
          <a:blip r:embed="rId6">
            <a:alphaModFix/>
          </a:blip>
          <a:stretch>
            <a:fillRect/>
          </a:stretch>
        </p:blipFill>
        <p:spPr>
          <a:xfrm>
            <a:off x="3075798" y="5103939"/>
            <a:ext cx="3045699" cy="1154700"/>
          </a:xfrm>
          <a:prstGeom prst="rect">
            <a:avLst/>
          </a:prstGeom>
          <a:noFill/>
          <a:ln>
            <a:noFill/>
          </a:ln>
        </p:spPr>
      </p:pic>
      <p:pic>
        <p:nvPicPr>
          <p:cNvPr id="13" name="Shape 1058" descr="Image result for Xel-Há sea turtles">
            <a:extLst>
              <a:ext uri="{FF2B5EF4-FFF2-40B4-BE49-F238E27FC236}">
                <a16:creationId xmlns:a16="http://schemas.microsoft.com/office/drawing/2014/main" xmlns="" id="{F14B1A97-5426-FD4A-ADEF-D3A31095058A}"/>
              </a:ext>
            </a:extLst>
          </p:cNvPr>
          <p:cNvPicPr preferRelativeResize="0"/>
          <p:nvPr/>
        </p:nvPicPr>
        <p:blipFill>
          <a:blip r:embed="rId7">
            <a:alphaModFix/>
          </a:blip>
          <a:stretch>
            <a:fillRect/>
          </a:stretch>
        </p:blipFill>
        <p:spPr>
          <a:xfrm>
            <a:off x="6604624" y="4827975"/>
            <a:ext cx="3110874" cy="1528375"/>
          </a:xfrm>
          <a:prstGeom prst="rect">
            <a:avLst/>
          </a:prstGeom>
          <a:noFill/>
          <a:ln>
            <a:noFill/>
          </a:ln>
        </p:spPr>
      </p:pic>
    </p:spTree>
    <p:extLst>
      <p:ext uri="{BB962C8B-B14F-4D97-AF65-F5344CB8AC3E}">
        <p14:creationId xmlns:p14="http://schemas.microsoft.com/office/powerpoint/2010/main" val="29507908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itle 10"/>
          <p:cNvSpPr txBox="1">
            <a:spLocks/>
          </p:cNvSpPr>
          <p:nvPr/>
        </p:nvSpPr>
        <p:spPr>
          <a:xfrm>
            <a:off x="760341" y="151124"/>
            <a:ext cx="10447591" cy="702234"/>
          </a:xfrm>
          <a:prstGeom prst="rect">
            <a:avLst/>
          </a:prstGeom>
        </p:spPr>
        <p:txBody>
          <a:bodyPr>
            <a:normAutofit fontScale="90000" lnSpcReduction="1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a:solidFill>
                  <a:schemeClr val="tx1"/>
                </a:solidFill>
                <a:latin typeface="Corbel" charset="0"/>
                <a:ea typeface="Corbel" charset="0"/>
                <a:cs typeface="Corbel" charset="0"/>
              </a:rPr>
              <a:t>Authentic Text </a:t>
            </a:r>
            <a:endParaRPr lang="en-US">
              <a:latin typeface="Corbel" charset="0"/>
              <a:ea typeface="Corbel" charset="0"/>
              <a:cs typeface="Corbel" charset="0"/>
            </a:endParaRPr>
          </a:p>
        </p:txBody>
      </p:sp>
      <p:sp>
        <p:nvSpPr>
          <p:cNvPr id="4" name="Content Placeholder 2"/>
          <p:cNvSpPr txBox="1">
            <a:spLocks/>
          </p:cNvSpPr>
          <p:nvPr/>
        </p:nvSpPr>
        <p:spPr>
          <a:xfrm>
            <a:off x="444991" y="802506"/>
            <a:ext cx="11358623" cy="409481"/>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600"/>
              </a:spcBef>
              <a:buFont typeface="Arial"/>
              <a:buNone/>
            </a:pPr>
            <a:r>
              <a:rPr lang="en-US" sz="2400" b="1" dirty="0">
                <a:latin typeface="Corbel" charset="0"/>
                <a:ea typeface="Corbel" charset="0"/>
                <a:cs typeface="Corbel" charset="0"/>
              </a:rPr>
              <a:t>Texts written by speakers of the target language for native speakers of the language</a:t>
            </a:r>
          </a:p>
        </p:txBody>
      </p:sp>
      <p:sp>
        <p:nvSpPr>
          <p:cNvPr id="5" name="Rounded Rectangle 4"/>
          <p:cNvSpPr/>
          <p:nvPr/>
        </p:nvSpPr>
        <p:spPr>
          <a:xfrm>
            <a:off x="706942"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Real-world</a:t>
            </a:r>
          </a:p>
        </p:txBody>
      </p:sp>
      <p:sp>
        <p:nvSpPr>
          <p:cNvPr id="6" name="Rounded Rectangle 5"/>
          <p:cNvSpPr/>
          <p:nvPr/>
        </p:nvSpPr>
        <p:spPr>
          <a:xfrm>
            <a:off x="3921445"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Culture-rich</a:t>
            </a:r>
          </a:p>
        </p:txBody>
      </p:sp>
      <p:sp>
        <p:nvSpPr>
          <p:cNvPr id="7" name="Rounded Rectangle 6"/>
          <p:cNvSpPr/>
          <p:nvPr/>
        </p:nvSpPr>
        <p:spPr>
          <a:xfrm>
            <a:off x="7004959" y="1355680"/>
            <a:ext cx="4298767"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Models of correct language</a:t>
            </a:r>
          </a:p>
        </p:txBody>
      </p:sp>
      <p:pic>
        <p:nvPicPr>
          <p:cNvPr id="12" name="Picture 11"/>
          <p:cNvPicPr>
            <a:picLocks noChangeAspect="1"/>
          </p:cNvPicPr>
          <p:nvPr/>
        </p:nvPicPr>
        <p:blipFill>
          <a:blip r:embed="rId2"/>
          <a:stretch>
            <a:fillRect/>
          </a:stretch>
        </p:blipFill>
        <p:spPr>
          <a:xfrm>
            <a:off x="7954432" y="2782849"/>
            <a:ext cx="4055536" cy="2723426"/>
          </a:xfrm>
          <a:prstGeom prst="rect">
            <a:avLst/>
          </a:prstGeom>
        </p:spPr>
      </p:pic>
      <p:pic>
        <p:nvPicPr>
          <p:cNvPr id="13" name="Picture 12"/>
          <p:cNvPicPr>
            <a:picLocks noChangeAspect="1"/>
          </p:cNvPicPr>
          <p:nvPr/>
        </p:nvPicPr>
        <p:blipFill>
          <a:blip r:embed="rId3"/>
          <a:stretch>
            <a:fillRect/>
          </a:stretch>
        </p:blipFill>
        <p:spPr>
          <a:xfrm>
            <a:off x="108155" y="2662269"/>
            <a:ext cx="3813290" cy="2844006"/>
          </a:xfrm>
          <a:prstGeom prst="rect">
            <a:avLst/>
          </a:prstGeom>
        </p:spPr>
      </p:pic>
      <p:pic>
        <p:nvPicPr>
          <p:cNvPr id="14" name="Picture 13"/>
          <p:cNvPicPr>
            <a:picLocks noChangeAspect="1"/>
          </p:cNvPicPr>
          <p:nvPr/>
        </p:nvPicPr>
        <p:blipFill>
          <a:blip r:embed="rId4"/>
          <a:stretch>
            <a:fillRect/>
          </a:stretch>
        </p:blipFill>
        <p:spPr>
          <a:xfrm>
            <a:off x="4149909" y="2765225"/>
            <a:ext cx="3576059" cy="2758674"/>
          </a:xfrm>
          <a:prstGeom prst="rect">
            <a:avLst/>
          </a:prstGeom>
        </p:spPr>
      </p:pic>
    </p:spTree>
    <p:extLst>
      <p:ext uri="{BB962C8B-B14F-4D97-AF65-F5344CB8AC3E}">
        <p14:creationId xmlns:p14="http://schemas.microsoft.com/office/powerpoint/2010/main" val="6283766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711159" y="433496"/>
            <a:ext cx="8681635" cy="603504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37</a:t>
            </a:fld>
            <a:endParaRPr lang="en-US"/>
          </a:p>
        </p:txBody>
      </p:sp>
    </p:spTree>
    <p:extLst>
      <p:ext uri="{BB962C8B-B14F-4D97-AF65-F5344CB8AC3E}">
        <p14:creationId xmlns:p14="http://schemas.microsoft.com/office/powerpoint/2010/main" val="24383406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3"/>
          <a:stretch>
            <a:fillRect/>
          </a:stretch>
        </p:blipFill>
        <p:spPr>
          <a:xfrm>
            <a:off x="1675376" y="492859"/>
            <a:ext cx="8858945" cy="594360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38</a:t>
            </a:fld>
            <a:endParaRPr lang="en-US"/>
          </a:p>
        </p:txBody>
      </p:sp>
    </p:spTree>
    <p:extLst>
      <p:ext uri="{BB962C8B-B14F-4D97-AF65-F5344CB8AC3E}">
        <p14:creationId xmlns:p14="http://schemas.microsoft.com/office/powerpoint/2010/main" val="42474079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5" name="Title 1">
            <a:extLst>
              <a:ext uri="{FF2B5EF4-FFF2-40B4-BE49-F238E27FC236}">
                <a16:creationId xmlns:a16="http://schemas.microsoft.com/office/drawing/2014/main" xmlns="" id="{1811CA60-A1FE-4432-898B-C19264D67F82}"/>
              </a:ext>
            </a:extLst>
          </p:cNvPr>
          <p:cNvSpPr>
            <a:spLocks noGrp="1"/>
          </p:cNvSpPr>
          <p:nvPr>
            <p:ph type="title"/>
          </p:nvPr>
        </p:nvSpPr>
        <p:spPr>
          <a:xfrm>
            <a:off x="616130" y="352062"/>
            <a:ext cx="10500361" cy="862783"/>
          </a:xfrm>
        </p:spPr>
        <p:txBody>
          <a:bodyPr/>
          <a:lstStyle/>
          <a:p>
            <a:pPr algn="ctr"/>
            <a:r>
              <a:rPr lang="en-US" b="1" dirty="0">
                <a:latin typeface="Corbel" charset="0"/>
                <a:ea typeface="Corbel" charset="0"/>
                <a:cs typeface="Corbel" charset="0"/>
              </a:rPr>
              <a:t>UNIT  GOALS</a:t>
            </a:r>
          </a:p>
        </p:txBody>
      </p:sp>
      <p:sp>
        <p:nvSpPr>
          <p:cNvPr id="46" name="Rounded Rectangle 45"/>
          <p:cNvSpPr/>
          <p:nvPr/>
        </p:nvSpPr>
        <p:spPr>
          <a:xfrm>
            <a:off x="5428706" y="3108963"/>
            <a:ext cx="2338251" cy="13846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a:solidFill>
                  <a:schemeClr val="tx1"/>
                </a:solidFill>
                <a:latin typeface="Corbel" charset="0"/>
                <a:ea typeface="Corbel" charset="0"/>
                <a:cs typeface="Corbel" charset="0"/>
              </a:rPr>
              <a:t>Essential Question</a:t>
            </a:r>
          </a:p>
        </p:txBody>
      </p:sp>
      <p:sp>
        <p:nvSpPr>
          <p:cNvPr id="47" name="Rounded Rectangle 46"/>
          <p:cNvSpPr/>
          <p:nvPr/>
        </p:nvSpPr>
        <p:spPr>
          <a:xfrm>
            <a:off x="228599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Interpretive</a:t>
            </a:r>
          </a:p>
        </p:txBody>
      </p:sp>
      <p:sp>
        <p:nvSpPr>
          <p:cNvPr id="48" name="Rounded Rectangle 47"/>
          <p:cNvSpPr/>
          <p:nvPr/>
        </p:nvSpPr>
        <p:spPr>
          <a:xfrm>
            <a:off x="5272089" y="1277878"/>
            <a:ext cx="2669581" cy="1047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Presentational</a:t>
            </a:r>
          </a:p>
        </p:txBody>
      </p:sp>
      <p:sp>
        <p:nvSpPr>
          <p:cNvPr id="49" name="Rounded Rectangle 48"/>
          <p:cNvSpPr/>
          <p:nvPr/>
        </p:nvSpPr>
        <p:spPr>
          <a:xfrm>
            <a:off x="864978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Interpersonal</a:t>
            </a:r>
          </a:p>
        </p:txBody>
      </p:sp>
      <p:cxnSp>
        <p:nvCxnSpPr>
          <p:cNvPr id="50" name="Straight Arrow Connector 49"/>
          <p:cNvCxnSpPr/>
          <p:nvPr/>
        </p:nvCxnSpPr>
        <p:spPr>
          <a:xfrm flipH="1" flipV="1">
            <a:off x="4754880" y="3182073"/>
            <a:ext cx="621574" cy="2743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6608173" y="2452553"/>
            <a:ext cx="2721" cy="6021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936774" y="3077569"/>
            <a:ext cx="590549" cy="40695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10-Point Star 52"/>
          <p:cNvSpPr>
            <a:spLocks noChangeAspect="1"/>
          </p:cNvSpPr>
          <p:nvPr/>
        </p:nvSpPr>
        <p:spPr>
          <a:xfrm>
            <a:off x="2103120" y="1664608"/>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2103119" y="3465557"/>
            <a:ext cx="9015551" cy="2692028"/>
            <a:chOff x="1358535" y="3465557"/>
            <a:chExt cx="9015551" cy="2692028"/>
          </a:xfrm>
        </p:grpSpPr>
        <p:sp>
          <p:nvSpPr>
            <p:cNvPr id="55" name="Rounded Rectangle 54"/>
            <p:cNvSpPr/>
            <p:nvPr/>
          </p:nvSpPr>
          <p:spPr>
            <a:xfrm>
              <a:off x="154141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Cultures</a:t>
              </a:r>
            </a:p>
          </p:txBody>
        </p:sp>
        <p:sp>
          <p:nvSpPr>
            <p:cNvPr id="56" name="Rounded Rectangle 55"/>
            <p:cNvSpPr/>
            <p:nvPr/>
          </p:nvSpPr>
          <p:spPr>
            <a:xfrm>
              <a:off x="3189513" y="5149686"/>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Connections</a:t>
              </a:r>
            </a:p>
          </p:txBody>
        </p:sp>
        <p:sp>
          <p:nvSpPr>
            <p:cNvPr id="57" name="Rounded Rectangle 56"/>
            <p:cNvSpPr/>
            <p:nvPr/>
          </p:nvSpPr>
          <p:spPr>
            <a:xfrm>
              <a:off x="6266901" y="5151745"/>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Comparisons</a:t>
              </a:r>
            </a:p>
          </p:txBody>
        </p:sp>
        <p:sp>
          <p:nvSpPr>
            <p:cNvPr id="58" name="Rounded Rectangle 57"/>
            <p:cNvSpPr/>
            <p:nvPr/>
          </p:nvSpPr>
          <p:spPr>
            <a:xfrm>
              <a:off x="790520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Communities</a:t>
              </a:r>
            </a:p>
          </p:txBody>
        </p:sp>
        <p:cxnSp>
          <p:nvCxnSpPr>
            <p:cNvPr id="59" name="Straight Arrow Connector 58"/>
            <p:cNvCxnSpPr/>
            <p:nvPr/>
          </p:nvCxnSpPr>
          <p:spPr>
            <a:xfrm flipH="1">
              <a:off x="4087041" y="4003725"/>
              <a:ext cx="518703" cy="28869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631870" y="4631069"/>
              <a:ext cx="488770" cy="4098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512648" y="4631313"/>
              <a:ext cx="410666" cy="4240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7168511" y="4129216"/>
              <a:ext cx="621575" cy="2829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10-Point Star 62"/>
            <p:cNvSpPr>
              <a:spLocks noChangeAspect="1"/>
            </p:cNvSpPr>
            <p:nvPr/>
          </p:nvSpPr>
          <p:spPr>
            <a:xfrm>
              <a:off x="1358535" y="3465557"/>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grpSp>
      <p:pic>
        <p:nvPicPr>
          <p:cNvPr id="64" name="Content Placeholder 6" descr="Screen Shot 2015-03-21 at 10.33.10 AM.png"/>
          <p:cNvPicPr>
            <a:picLocks noChangeAspect="1"/>
          </p:cNvPicPr>
          <p:nvPr/>
        </p:nvPicPr>
        <p:blipFill>
          <a:blip r:embed="rId2"/>
          <a:stretch>
            <a:fillRect/>
          </a:stretch>
        </p:blipFill>
        <p:spPr>
          <a:xfrm>
            <a:off x="85171" y="107856"/>
            <a:ext cx="1946190" cy="1828800"/>
          </a:xfrm>
          <a:prstGeom prst="rect">
            <a:avLst/>
          </a:prstGeom>
        </p:spPr>
      </p:pic>
      <p:sp>
        <p:nvSpPr>
          <p:cNvPr id="23" name="TextBox 22"/>
          <p:cNvSpPr txBox="1"/>
          <p:nvPr/>
        </p:nvSpPr>
        <p:spPr>
          <a:xfrm>
            <a:off x="9960491" y="74902"/>
            <a:ext cx="2103120" cy="400110"/>
          </a:xfrm>
          <a:prstGeom prst="rect">
            <a:avLst/>
          </a:prstGeom>
          <a:solidFill>
            <a:schemeClr val="accent6"/>
          </a:solidFill>
        </p:spPr>
        <p:txBody>
          <a:bodyPr wrap="square" rtlCol="0">
            <a:spAutoFit/>
          </a:bodyPr>
          <a:lstStyle/>
          <a:p>
            <a:pPr algn="ctr" defTabSz="457200"/>
            <a:r>
              <a:rPr lang="en-US" sz="2000" dirty="0">
                <a:solidFill>
                  <a:schemeClr val="bg1"/>
                </a:solidFill>
              </a:rPr>
              <a:t>Pages 42 - 44</a:t>
            </a:r>
          </a:p>
        </p:txBody>
      </p:sp>
    </p:spTree>
    <p:extLst>
      <p:ext uri="{BB962C8B-B14F-4D97-AF65-F5344CB8AC3E}">
        <p14:creationId xmlns:p14="http://schemas.microsoft.com/office/powerpoint/2010/main" val="394161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
        <p:nvSpPr>
          <p:cNvPr id="4" name="Title 1"/>
          <p:cNvSpPr txBox="1">
            <a:spLocks/>
          </p:cNvSpPr>
          <p:nvPr/>
        </p:nvSpPr>
        <p:spPr>
          <a:xfrm>
            <a:off x="-1466846" y="477834"/>
            <a:ext cx="10515600" cy="1325563"/>
          </a:xfrm>
          <a:prstGeom prst="rect">
            <a:avLst/>
          </a:prstGeom>
        </p:spPr>
        <p:txBody>
          <a:bodyP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orbel" panose="020B0503020204020204"/>
                <a:ea typeface="+mj-ea"/>
                <a:cs typeface="+mj-cs"/>
              </a:rPr>
              <a:t>Curriculum as Mirror and Window</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1907" y="1"/>
            <a:ext cx="4706967" cy="6858000"/>
          </a:xfrm>
          <a:prstGeom prst="rect">
            <a:avLst/>
          </a:prstGeom>
        </p:spPr>
      </p:pic>
      <p:pic>
        <p:nvPicPr>
          <p:cNvPr id="6" name="Picture 5"/>
          <p:cNvPicPr>
            <a:picLocks noChangeAspect="1"/>
          </p:cNvPicPr>
          <p:nvPr/>
        </p:nvPicPr>
        <p:blipFill>
          <a:blip r:embed="rId3"/>
          <a:stretch>
            <a:fillRect/>
          </a:stretch>
        </p:blipFill>
        <p:spPr>
          <a:xfrm>
            <a:off x="0" y="1803397"/>
            <a:ext cx="7581907" cy="5054604"/>
          </a:xfrm>
          <a:prstGeom prst="rect">
            <a:avLst/>
          </a:prstGeom>
        </p:spPr>
      </p:pic>
    </p:spTree>
    <p:extLst>
      <p:ext uri="{BB962C8B-B14F-4D97-AF65-F5344CB8AC3E}">
        <p14:creationId xmlns:p14="http://schemas.microsoft.com/office/powerpoint/2010/main" val="385968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6078"/>
            <a:ext cx="10515600" cy="1022804"/>
          </a:xfrm>
          <a:noFill/>
        </p:spPr>
        <p:txBody>
          <a:bodyPr>
            <a:normAutofit/>
          </a:bodyPr>
          <a:lstStyle/>
          <a:p>
            <a:pPr algn="ctr"/>
            <a:r>
              <a:rPr lang="en-US" sz="4400">
                <a:solidFill>
                  <a:schemeClr val="tx1"/>
                </a:solidFill>
              </a:rPr>
              <a:t>THEMATIC OVERVIEW</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1200" b="0" i="0" u="none" strike="noStrike" kern="1200" cap="none" spc="0" normalizeH="0" baseline="0" noProof="0" smtClean="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07146848"/>
              </p:ext>
            </p:extLst>
          </p:nvPr>
        </p:nvGraphicFramePr>
        <p:xfrm>
          <a:off x="332015" y="1189835"/>
          <a:ext cx="11527970" cy="5291522"/>
        </p:xfrm>
        <a:graphic>
          <a:graphicData uri="http://schemas.openxmlformats.org/drawingml/2006/table">
            <a:tbl>
              <a:tblPr firstRow="1" bandRow="1">
                <a:tableStyleId>{69CF1AB2-1976-4502-BF36-3FF5EA218861}</a:tableStyleId>
              </a:tblPr>
              <a:tblGrid>
                <a:gridCol w="1951730">
                  <a:extLst>
                    <a:ext uri="{9D8B030D-6E8A-4147-A177-3AD203B41FA5}">
                      <a16:colId xmlns:a16="http://schemas.microsoft.com/office/drawing/2014/main" xmlns="" val="20000"/>
                    </a:ext>
                  </a:extLst>
                </a:gridCol>
                <a:gridCol w="9576240">
                  <a:extLst>
                    <a:ext uri="{9D8B030D-6E8A-4147-A177-3AD203B41FA5}">
                      <a16:colId xmlns:a16="http://schemas.microsoft.com/office/drawing/2014/main" xmlns="" val="20001"/>
                    </a:ext>
                  </a:extLst>
                </a:gridCol>
              </a:tblGrid>
              <a:tr h="697295">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Language &amp; Grade/Level </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r>
                        <a:rPr lang="en-US" sz="2800" b="0">
                          <a:latin typeface="Calibri" charset="0"/>
                          <a:ea typeface="Calibri" charset="0"/>
                          <a:cs typeface="Calibri" charset="0"/>
                        </a:rPr>
                        <a:t>Grade 3</a:t>
                      </a:r>
                    </a:p>
                  </a:txBody>
                  <a:tcPr anchor="ctr"/>
                </a:tc>
                <a:extLst>
                  <a:ext uri="{0D108BD9-81ED-4DB2-BD59-A6C34878D82A}">
                    <a16:rowId xmlns:a16="http://schemas.microsoft.com/office/drawing/2014/main" xmlns="" val="10000"/>
                  </a:ext>
                </a:extLst>
              </a:tr>
              <a:tr h="697295">
                <a:tc>
                  <a:txBody>
                    <a:bodyPr/>
                    <a:lstStyle/>
                    <a:p>
                      <a:pPr marL="0" marR="0">
                        <a:spcBef>
                          <a:spcPts val="0"/>
                        </a:spcBef>
                        <a:spcAft>
                          <a:spcPts val="0"/>
                        </a:spcAft>
                      </a:pPr>
                      <a:r>
                        <a:rPr lang="en-US" sz="2000" b="1">
                          <a:solidFill>
                            <a:srgbClr val="000000"/>
                          </a:solidFill>
                          <a:effectLst/>
                          <a:latin typeface="Cambria" charset="0"/>
                          <a:ea typeface="Cambria" charset="0"/>
                          <a:cs typeface="Cambria" charset="0"/>
                        </a:rPr>
                        <a:t>Target</a:t>
                      </a:r>
                    </a:p>
                  </a:txBody>
                  <a:tcPr marL="68580" marR="68580" marT="0" marB="0" anchor="ctr"/>
                </a:tc>
                <a:tc>
                  <a:txBody>
                    <a:bodyPr/>
                    <a:lstStyle/>
                    <a:p>
                      <a:r>
                        <a:rPr lang="en-US" sz="2800" b="0">
                          <a:latin typeface="Calibri" charset="0"/>
                          <a:ea typeface="Calibri" charset="0"/>
                          <a:cs typeface="Calibri" charset="0"/>
                        </a:rPr>
                        <a:t>Novice Mid/Novice High</a:t>
                      </a:r>
                    </a:p>
                  </a:txBody>
                  <a:tcPr anchor="ctr"/>
                </a:tc>
                <a:extLst>
                  <a:ext uri="{0D108BD9-81ED-4DB2-BD59-A6C34878D82A}">
                    <a16:rowId xmlns:a16="http://schemas.microsoft.com/office/drawing/2014/main" xmlns="" val="10001"/>
                  </a:ext>
                </a:extLst>
              </a:tr>
              <a:tr h="794522">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Theme &amp;Topic</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pPr marL="0" marR="0">
                        <a:spcBef>
                          <a:spcPts val="0"/>
                        </a:spcBef>
                        <a:spcAft>
                          <a:spcPts val="0"/>
                        </a:spcAft>
                      </a:pPr>
                      <a:r>
                        <a:rPr lang="en-US" sz="2800">
                          <a:solidFill>
                            <a:srgbClr val="000000"/>
                          </a:solidFill>
                          <a:effectLst/>
                          <a:latin typeface="Calibri" charset="0"/>
                          <a:ea typeface="Calibri" charset="0"/>
                          <a:cs typeface="Calibri" charset="0"/>
                        </a:rPr>
                        <a:t>Exploring Time and Place</a:t>
                      </a:r>
                    </a:p>
                  </a:txBody>
                  <a:tcPr marL="68580" marR="68580" marT="0" marB="0" anchor="ctr"/>
                </a:tc>
                <a:extLst>
                  <a:ext uri="{0D108BD9-81ED-4DB2-BD59-A6C34878D82A}">
                    <a16:rowId xmlns:a16="http://schemas.microsoft.com/office/drawing/2014/main" xmlns="" val="10002"/>
                  </a:ext>
                </a:extLst>
              </a:tr>
              <a:tr h="664010">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Essential Question(s)</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pPr marL="0" marR="0">
                        <a:spcBef>
                          <a:spcPts val="0"/>
                        </a:spcBef>
                        <a:spcAft>
                          <a:spcPts val="0"/>
                        </a:spcAft>
                      </a:pPr>
                      <a:r>
                        <a:rPr lang="en-US" sz="2800">
                          <a:solidFill>
                            <a:srgbClr val="000000"/>
                          </a:solidFill>
                          <a:effectLst/>
                          <a:latin typeface="Calibri" charset="0"/>
                          <a:ea typeface="Calibri" charset="0"/>
                          <a:cs typeface="Calibri" charset="0"/>
                        </a:rPr>
                        <a:t>How do I get to know another place and culture?</a:t>
                      </a:r>
                    </a:p>
                  </a:txBody>
                  <a:tcPr marL="68580" marR="68580" marT="0" marB="0" anchor="ctr"/>
                </a:tc>
                <a:extLst>
                  <a:ext uri="{0D108BD9-81ED-4DB2-BD59-A6C34878D82A}">
                    <a16:rowId xmlns:a16="http://schemas.microsoft.com/office/drawing/2014/main" xmlns="" val="10004"/>
                  </a:ext>
                </a:extLst>
              </a:tr>
              <a:tr h="1737961">
                <a:tc>
                  <a:txBody>
                    <a:bodyPr/>
                    <a:lstStyle/>
                    <a:p>
                      <a:pPr marL="0" marR="0">
                        <a:spcBef>
                          <a:spcPts val="0"/>
                        </a:spcBef>
                        <a:spcAft>
                          <a:spcPts val="0"/>
                        </a:spcAft>
                      </a:pPr>
                      <a:r>
                        <a:rPr lang="en-US" sz="2000" b="1">
                          <a:solidFill>
                            <a:srgbClr val="000000"/>
                          </a:solidFill>
                          <a:effectLst/>
                          <a:latin typeface="Cambria" charset="0"/>
                          <a:ea typeface="Cambria" charset="0"/>
                          <a:cs typeface="Cambria" charset="0"/>
                        </a:rPr>
                        <a:t>Unit Overview</a:t>
                      </a: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kern="1200">
                          <a:solidFill>
                            <a:schemeClr val="dk1"/>
                          </a:solidFill>
                          <a:effectLst/>
                          <a:latin typeface="+mn-lt"/>
                          <a:ea typeface="+mn-ea"/>
                          <a:cs typeface="+mn-cs"/>
                        </a:rPr>
                        <a:t>Students will get know each other as they prepare to take an imaginary trip to the (Yucatan) area of Mexico. As they prepare for their adventure they will get to know their fellow travelers and will be able to exchange names and find out how others feel. They will explore where the Yucatan is in relation to CT. They will discuss places to go and things to do and will share personal preferences. They will also dicuss food, animals and other unique characteristics of the Yucatan. They will talk with others commenting on what they like and don’t like to do. As they travel they will create a “scrapbook” that they will share with others. </a:t>
                      </a:r>
                      <a:endParaRPr lang="en-US" sz="2000">
                        <a:solidFill>
                          <a:srgbClr val="000000"/>
                        </a:solidFill>
                        <a:effectLst/>
                        <a:latin typeface="+mj-lt"/>
                        <a:ea typeface="Cambria" charset="0"/>
                        <a:cs typeface="Cambria" charset="0"/>
                      </a:endParaRPr>
                    </a:p>
                  </a:txBody>
                  <a:tcPr marL="68580" marR="68580" marT="0" marB="0"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6691571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normAutofit/>
          </a:bodyPr>
          <a:lstStyle/>
          <a:p>
            <a:r>
              <a:rPr lang="en-US" sz="3100">
                <a:solidFill>
                  <a:schemeClr val="tx1"/>
                </a:solidFill>
              </a:rPr>
              <a:t>Belonging/Identity: Let’s Visit Mexico</a:t>
            </a:r>
            <a:r>
              <a:rPr lang="en-US" sz="2400">
                <a:solidFill>
                  <a:schemeClr val="tx1"/>
                </a:solidFill>
              </a:rPr>
              <a:t/>
            </a:r>
            <a:br>
              <a:rPr lang="en-US" sz="2400">
                <a:solidFill>
                  <a:schemeClr val="tx1"/>
                </a:solidFill>
              </a:rPr>
            </a:br>
            <a:r>
              <a:rPr lang="en-US" sz="2400">
                <a:solidFill>
                  <a:schemeClr val="tx1"/>
                </a:solidFill>
              </a:rPr>
              <a:t>How do I get to know another place and culture?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9203033"/>
              </p:ext>
            </p:extLst>
          </p:nvPr>
        </p:nvGraphicFramePr>
        <p:xfrm>
          <a:off x="1085850" y="2193925"/>
          <a:ext cx="10058401" cy="3430907"/>
        </p:xfrm>
        <a:graphic>
          <a:graphicData uri="http://schemas.openxmlformats.org/drawingml/2006/table">
            <a:tbl>
              <a:tblPr firstRow="1" bandRow="1">
                <a:tableStyleId>{69CF1AB2-1976-4502-BF36-3FF5EA218861}</a:tableStyleId>
              </a:tblPr>
              <a:tblGrid>
                <a:gridCol w="957263">
                  <a:extLst>
                    <a:ext uri="{9D8B030D-6E8A-4147-A177-3AD203B41FA5}">
                      <a16:colId xmlns:a16="http://schemas.microsoft.com/office/drawing/2014/main" xmlns="" val="20000"/>
                    </a:ext>
                  </a:extLst>
                </a:gridCol>
                <a:gridCol w="9101138">
                  <a:extLst>
                    <a:ext uri="{9D8B030D-6E8A-4147-A177-3AD203B41FA5}">
                      <a16:colId xmlns:a16="http://schemas.microsoft.com/office/drawing/2014/main" xmlns="" val="20001"/>
                    </a:ext>
                  </a:extLst>
                </a:gridCol>
              </a:tblGrid>
              <a:tr h="3430907">
                <a:tc>
                  <a:txBody>
                    <a:bodyPr/>
                    <a:lstStyle/>
                    <a:p>
                      <a:r>
                        <a:rPr lang="en-US" sz="2400"/>
                        <a:t>Unit Goals</a:t>
                      </a:r>
                    </a:p>
                  </a:txBody>
                  <a:tcPr anchor="ctr"/>
                </a:tc>
                <a:tc>
                  <a:txBody>
                    <a:bodyPr/>
                    <a:lstStyle/>
                    <a:p>
                      <a:r>
                        <a:rPr lang="en-US" sz="2400" b="1" kern="1200">
                          <a:solidFill>
                            <a:schemeClr val="dk1"/>
                          </a:solidFill>
                          <a:effectLst/>
                          <a:latin typeface="+mn-lt"/>
                          <a:ea typeface="+mn-ea"/>
                          <a:cs typeface="+mn-cs"/>
                        </a:rPr>
                        <a:t>Learners will be able to:</a:t>
                      </a:r>
                    </a:p>
                    <a:p>
                      <a:pPr marL="285750" lvl="0" indent="-285750">
                        <a:buFont typeface="Arial" charset="0"/>
                        <a:buChar char="•"/>
                      </a:pPr>
                      <a:r>
                        <a:rPr lang="en-US" sz="2200" b="0" u="none" strike="noStrike">
                          <a:effectLst/>
                        </a:rPr>
                        <a:t>Introduce themselves to others, inquire about how others feel, give age and birthdate and find out where they live</a:t>
                      </a:r>
                    </a:p>
                    <a:p>
                      <a:pPr marL="285750" lvl="0" indent="-285750">
                        <a:buFont typeface="Arial" charset="0"/>
                        <a:buChar char="•"/>
                      </a:pPr>
                      <a:r>
                        <a:rPr lang="en-US" sz="2200" b="0" u="none" strike="noStrike">
                          <a:effectLst/>
                        </a:rPr>
                        <a:t>Say what they like to do both at home and while traveling in Mexico</a:t>
                      </a:r>
                    </a:p>
                    <a:p>
                      <a:pPr marL="285750" lvl="0" indent="-285750">
                        <a:buFont typeface="Arial" charset="0"/>
                        <a:buChar char="•"/>
                      </a:pPr>
                      <a:r>
                        <a:rPr lang="en-US" sz="2200" b="0" u="none" strike="noStrike">
                          <a:effectLst/>
                        </a:rPr>
                        <a:t>Locate Mexico and the Yucatan on a map and identify places in Mexico</a:t>
                      </a:r>
                    </a:p>
                    <a:p>
                      <a:pPr marL="285750" lvl="0" indent="-285750">
                        <a:buFont typeface="Arial" charset="0"/>
                        <a:buChar char="•"/>
                      </a:pPr>
                      <a:r>
                        <a:rPr lang="en-US" sz="2200" b="0" u="none" strike="noStrike">
                          <a:effectLst/>
                        </a:rPr>
                        <a:t>Name and describe animals that live in or near the Yucatan </a:t>
                      </a:r>
                    </a:p>
                    <a:p>
                      <a:pPr marL="285750" lvl="0" indent="-285750">
                        <a:buFont typeface="Arial" charset="0"/>
                        <a:buChar char="•"/>
                      </a:pPr>
                      <a:r>
                        <a:rPr lang="en-US" sz="2200" b="0" u="none" strike="noStrike">
                          <a:effectLst/>
                        </a:rPr>
                        <a:t>Talk about what they want and don’t want to do both at home and in Mexico</a:t>
                      </a:r>
                    </a:p>
                    <a:p>
                      <a:pPr marL="285750" indent="-285750">
                        <a:buFont typeface="Arial" charset="0"/>
                        <a:buChar char="•"/>
                      </a:pPr>
                      <a:r>
                        <a:rPr lang="en-US" sz="2200" b="0" kern="1200">
                          <a:solidFill>
                            <a:schemeClr val="dk1"/>
                          </a:solidFill>
                          <a:effectLst/>
                          <a:latin typeface="+mn-lt"/>
                          <a:ea typeface="+mn-ea"/>
                          <a:cs typeface="+mn-cs"/>
                        </a:rPr>
                        <a:t>Make simple comparisons between US and Mexico - flags, language</a:t>
                      </a:r>
                      <a:r>
                        <a:rPr lang="en-US" sz="2200" b="0">
                          <a:effectLst/>
                        </a:rPr>
                        <a:t> </a:t>
                      </a:r>
                      <a:endParaRPr lang="en-US" sz="2200" b="0"/>
                    </a:p>
                  </a:txBody>
                  <a:tcPr/>
                </a:tc>
                <a:extLst>
                  <a:ext uri="{0D108BD9-81ED-4DB2-BD59-A6C34878D82A}">
                    <a16:rowId xmlns:a16="http://schemas.microsoft.com/office/drawing/2014/main" xmlns="" val="10000"/>
                  </a:ext>
                </a:extLst>
              </a:tr>
            </a:tbl>
          </a:graphicData>
        </a:graphic>
      </p:graphicFrame>
      <p:sp>
        <p:nvSpPr>
          <p:cNvPr id="4" name="Slide Number Placeholder 3"/>
          <p:cNvSpPr>
            <a:spLocks noGrp="1"/>
          </p:cNvSpPr>
          <p:nvPr>
            <p:ph type="sldNum" sz="quarter" idx="12"/>
          </p:nvPr>
        </p:nvSpPr>
        <p:spPr/>
        <p:txBody>
          <a:bodyPr/>
          <a:lstStyle/>
          <a:p>
            <a:fld id="{74C2F60E-34D8-DD42-93FD-7BD7AE432328}" type="slidenum">
              <a:rPr lang="en-US"/>
              <a:pPr/>
              <a:t>41</a:t>
            </a:fld>
            <a:endParaRPr lang="en-US"/>
          </a:p>
        </p:txBody>
      </p:sp>
      <p:pic>
        <p:nvPicPr>
          <p:cNvPr id="6" name="Content Placeholder 6" descr="Screen Shot 2015-03-21 at 10.33.10 AM.png"/>
          <p:cNvPicPr>
            <a:picLocks noChangeAspect="1"/>
          </p:cNvPicPr>
          <p:nvPr/>
        </p:nvPicPr>
        <p:blipFill>
          <a:blip r:embed="rId3"/>
          <a:stretch>
            <a:fillRect/>
          </a:stretch>
        </p:blipFill>
        <p:spPr>
          <a:xfrm>
            <a:off x="8380232" y="117401"/>
            <a:ext cx="1946190" cy="1828800"/>
          </a:xfrm>
          <a:prstGeom prst="rect">
            <a:avLst/>
          </a:prstGeom>
        </p:spPr>
      </p:pic>
    </p:spTree>
    <p:extLst>
      <p:ext uri="{BB962C8B-B14F-4D97-AF65-F5344CB8AC3E}">
        <p14:creationId xmlns:p14="http://schemas.microsoft.com/office/powerpoint/2010/main" val="17196742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1764" y="228600"/>
            <a:ext cx="8153400" cy="990600"/>
          </a:xfrm>
        </p:spPr>
        <p:txBody>
          <a:bodyPr/>
          <a:lstStyle/>
          <a:p>
            <a:r>
              <a:rPr lang="en-US" dirty="0"/>
              <a:t>Cultures</a:t>
            </a:r>
          </a:p>
        </p:txBody>
      </p:sp>
      <p:sp>
        <p:nvSpPr>
          <p:cNvPr id="11" name="TextBox 10"/>
          <p:cNvSpPr txBox="1"/>
          <p:nvPr/>
        </p:nvSpPr>
        <p:spPr>
          <a:xfrm>
            <a:off x="885825" y="1328739"/>
            <a:ext cx="5210175" cy="2677656"/>
          </a:xfrm>
          <a:prstGeom prst="rect">
            <a:avLst/>
          </a:prstGeom>
          <a:noFill/>
        </p:spPr>
        <p:txBody>
          <a:bodyPr wrap="square" rtlCol="0">
            <a:spAutoFit/>
          </a:bodyPr>
          <a:lstStyle/>
          <a:p>
            <a:r>
              <a:rPr lang="en-US" sz="2400" b="1" dirty="0">
                <a:solidFill>
                  <a:schemeClr val="accent6"/>
                </a:solidFill>
              </a:rPr>
              <a:t>Relating Cultural </a:t>
            </a:r>
          </a:p>
          <a:p>
            <a:r>
              <a:rPr lang="en-US" sz="2400" b="1" dirty="0">
                <a:solidFill>
                  <a:schemeClr val="accent6"/>
                </a:solidFill>
              </a:rPr>
              <a:t>Practices to Perspectives</a:t>
            </a:r>
          </a:p>
          <a:p>
            <a:r>
              <a:rPr lang="en-US" sz="2400" dirty="0"/>
              <a:t>Learners use the language to investigate, explain, and reflect on the relationship between the practices and perspectives of the cultures studied.</a:t>
            </a:r>
          </a:p>
          <a:p>
            <a:r>
              <a:rPr lang="en-US" sz="2400" b="1" dirty="0">
                <a:solidFill>
                  <a:srgbClr val="C0504D"/>
                </a:solidFill>
              </a:rPr>
              <a:t> </a:t>
            </a:r>
          </a:p>
        </p:txBody>
      </p:sp>
      <p:sp>
        <p:nvSpPr>
          <p:cNvPr id="4" name="Slide Number Placeholder 3"/>
          <p:cNvSpPr>
            <a:spLocks noGrp="1"/>
          </p:cNvSpPr>
          <p:nvPr>
            <p:ph type="sldNum" sz="quarter" idx="12"/>
          </p:nvPr>
        </p:nvSpPr>
        <p:spPr/>
        <p:txBody>
          <a:bodyPr/>
          <a:lstStyle/>
          <a:p>
            <a:fld id="{74C2F60E-34D8-DD42-93FD-7BD7AE432328}" type="slidenum">
              <a:rPr lang="en-US"/>
              <a:pPr/>
              <a:t>42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464" y="1021839"/>
            <a:ext cx="4297638" cy="2492630"/>
          </a:xfrm>
          <a:prstGeom prst="rect">
            <a:avLst/>
          </a:prstGeom>
        </p:spPr>
      </p:pic>
      <p:grpSp>
        <p:nvGrpSpPr>
          <p:cNvPr id="8" name="Group 7"/>
          <p:cNvGrpSpPr/>
          <p:nvPr/>
        </p:nvGrpSpPr>
        <p:grpSpPr>
          <a:xfrm>
            <a:off x="2758340" y="3786188"/>
            <a:ext cx="8700234" cy="2540748"/>
            <a:chOff x="2758340" y="3786188"/>
            <a:chExt cx="8700234" cy="2540748"/>
          </a:xfrm>
        </p:grpSpPr>
        <p:sp>
          <p:nvSpPr>
            <p:cNvPr id="7" name="TextBox 6"/>
            <p:cNvSpPr txBox="1"/>
            <p:nvPr/>
          </p:nvSpPr>
          <p:spPr>
            <a:xfrm>
              <a:off x="6353493" y="3786188"/>
              <a:ext cx="5105081" cy="2308324"/>
            </a:xfrm>
            <a:prstGeom prst="rect">
              <a:avLst/>
            </a:prstGeom>
            <a:noFill/>
          </p:spPr>
          <p:txBody>
            <a:bodyPr wrap="square" rtlCol="0">
              <a:spAutoFit/>
            </a:bodyPr>
            <a:lstStyle/>
            <a:p>
              <a:r>
                <a:rPr lang="en-US" sz="2400" b="1" dirty="0">
                  <a:solidFill>
                    <a:schemeClr val="accent6"/>
                  </a:solidFill>
                </a:rPr>
                <a:t>Relating Cultural </a:t>
              </a:r>
            </a:p>
            <a:p>
              <a:r>
                <a:rPr lang="en-US" sz="2400" b="1" dirty="0">
                  <a:solidFill>
                    <a:schemeClr val="accent6"/>
                  </a:solidFill>
                </a:rPr>
                <a:t>Products to Perspectives</a:t>
              </a:r>
            </a:p>
            <a:p>
              <a:r>
                <a:rPr lang="en-US" sz="2400" dirty="0"/>
                <a:t>Learners use the language to investigate, explain, and reflect on the relationship between the products and perspectives of the cultures studied.</a:t>
              </a:r>
              <a:endParaRPr lang="en-US" sz="240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340" y="3856899"/>
              <a:ext cx="1826275" cy="2470037"/>
            </a:xfrm>
            <a:prstGeom prst="rect">
              <a:avLst/>
            </a:prstGeom>
          </p:spPr>
        </p:pic>
      </p:grpSp>
    </p:spTree>
    <p:extLst>
      <p:ext uri="{BB962C8B-B14F-4D97-AF65-F5344CB8AC3E}">
        <p14:creationId xmlns:p14="http://schemas.microsoft.com/office/powerpoint/2010/main" val="25044460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3659"/>
            <a:ext cx="10515600" cy="1325563"/>
          </a:xfrm>
        </p:spPr>
        <p:txBody>
          <a:bodyPr/>
          <a:lstStyle/>
          <a:p>
            <a:r>
              <a:rPr lang="en-US"/>
              <a:t>Connections</a:t>
            </a:r>
          </a:p>
        </p:txBody>
      </p:sp>
      <p:sp>
        <p:nvSpPr>
          <p:cNvPr id="5" name="TextBox 4"/>
          <p:cNvSpPr txBox="1"/>
          <p:nvPr/>
        </p:nvSpPr>
        <p:spPr>
          <a:xfrm>
            <a:off x="957263" y="1419222"/>
            <a:ext cx="4643437" cy="2308324"/>
          </a:xfrm>
          <a:prstGeom prst="rect">
            <a:avLst/>
          </a:prstGeom>
          <a:noFill/>
        </p:spPr>
        <p:txBody>
          <a:bodyPr wrap="square" rtlCol="0">
            <a:spAutoFit/>
          </a:bodyPr>
          <a:lstStyle/>
          <a:p>
            <a:r>
              <a:rPr lang="en-US" sz="2400" b="1" dirty="0">
                <a:solidFill>
                  <a:schemeClr val="accent6"/>
                </a:solidFill>
              </a:rPr>
              <a:t>Making Connections </a:t>
            </a:r>
            <a:endParaRPr lang="en-US" sz="2400">
              <a:solidFill>
                <a:schemeClr val="accent6"/>
              </a:solidFill>
            </a:endParaRPr>
          </a:p>
          <a:p>
            <a:r>
              <a:rPr lang="en-US" sz="2400" dirty="0"/>
              <a:t>Learners build, reinforce, and expand their knowledge of other disciplines while using the language to think critically and creatively to solve problems.</a:t>
            </a:r>
          </a:p>
        </p:txBody>
      </p:sp>
      <p:sp>
        <p:nvSpPr>
          <p:cNvPr id="6" name="Slide Number Placeholder 5"/>
          <p:cNvSpPr>
            <a:spLocks noGrp="1"/>
          </p:cNvSpPr>
          <p:nvPr>
            <p:ph type="sldNum" sz="quarter" idx="12"/>
          </p:nvPr>
        </p:nvSpPr>
        <p:spPr/>
        <p:txBody>
          <a:bodyPr/>
          <a:lstStyle/>
          <a:p>
            <a:fld id="{74C2F60E-34D8-DD42-93FD-7BD7AE432328}" type="slidenum">
              <a:rPr lang="en-US"/>
              <a:pPr/>
              <a:t>43</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0146" y="660811"/>
            <a:ext cx="4338354" cy="3194480"/>
          </a:xfrm>
          <a:prstGeom prst="rect">
            <a:avLst/>
          </a:prstGeom>
        </p:spPr>
      </p:pic>
      <p:grpSp>
        <p:nvGrpSpPr>
          <p:cNvPr id="9" name="Group 8"/>
          <p:cNvGrpSpPr/>
          <p:nvPr/>
        </p:nvGrpSpPr>
        <p:grpSpPr>
          <a:xfrm>
            <a:off x="1771650" y="4119045"/>
            <a:ext cx="9451403" cy="2232133"/>
            <a:chOff x="1771650" y="4119045"/>
            <a:chExt cx="9451403" cy="2232133"/>
          </a:xfrm>
        </p:grpSpPr>
        <p:sp>
          <p:nvSpPr>
            <p:cNvPr id="10" name="TextBox 9"/>
            <p:cNvSpPr txBox="1"/>
            <p:nvPr/>
          </p:nvSpPr>
          <p:spPr>
            <a:xfrm>
              <a:off x="5600700" y="4273637"/>
              <a:ext cx="5622353" cy="1938992"/>
            </a:xfrm>
            <a:prstGeom prst="rect">
              <a:avLst/>
            </a:prstGeom>
            <a:noFill/>
          </p:spPr>
          <p:txBody>
            <a:bodyPr wrap="square" rtlCol="0">
              <a:spAutoFit/>
            </a:bodyPr>
            <a:lstStyle/>
            <a:p>
              <a:r>
                <a:rPr lang="en-US" sz="2400" b="1" dirty="0">
                  <a:solidFill>
                    <a:schemeClr val="accent6"/>
                  </a:solidFill>
                </a:rPr>
                <a:t>Acquiring Information and Diverse Perspectives</a:t>
              </a:r>
              <a:endParaRPr lang="en-US" sz="2400">
                <a:solidFill>
                  <a:schemeClr val="accent6"/>
                </a:solidFill>
              </a:endParaRPr>
            </a:p>
            <a:p>
              <a:r>
                <a:rPr lang="en-US" sz="2400" dirty="0"/>
                <a:t>Learners acquire information and access diverse perspectives that are available through the language and its culture.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50" y="4119045"/>
              <a:ext cx="3354298" cy="2232133"/>
            </a:xfrm>
            <a:prstGeom prst="rect">
              <a:avLst/>
            </a:prstGeom>
          </p:spPr>
        </p:pic>
      </p:grpSp>
    </p:spTree>
    <p:extLst>
      <p:ext uri="{BB962C8B-B14F-4D97-AF65-F5344CB8AC3E}">
        <p14:creationId xmlns:p14="http://schemas.microsoft.com/office/powerpoint/2010/main" val="10586405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0672" y="228600"/>
            <a:ext cx="8153400" cy="990600"/>
          </a:xfrm>
        </p:spPr>
        <p:txBody>
          <a:bodyPr/>
          <a:lstStyle/>
          <a:p>
            <a:r>
              <a:rPr lang="en-US" dirty="0"/>
              <a:t>Comparisons</a:t>
            </a:r>
          </a:p>
        </p:txBody>
      </p:sp>
      <p:sp>
        <p:nvSpPr>
          <p:cNvPr id="5" name="TextBox 4"/>
          <p:cNvSpPr txBox="1"/>
          <p:nvPr/>
        </p:nvSpPr>
        <p:spPr>
          <a:xfrm>
            <a:off x="659843" y="1219200"/>
            <a:ext cx="5140882" cy="2677656"/>
          </a:xfrm>
          <a:prstGeom prst="rect">
            <a:avLst/>
          </a:prstGeom>
          <a:noFill/>
        </p:spPr>
        <p:txBody>
          <a:bodyPr wrap="square" rtlCol="0">
            <a:spAutoFit/>
          </a:bodyPr>
          <a:lstStyle/>
          <a:p>
            <a:r>
              <a:rPr lang="en-US" sz="2400" b="1" dirty="0">
                <a:solidFill>
                  <a:schemeClr val="accent6"/>
                </a:solidFill>
              </a:rPr>
              <a:t>Language Comparisons </a:t>
            </a:r>
            <a:endParaRPr lang="en-US" sz="2400">
              <a:solidFill>
                <a:schemeClr val="accent6"/>
              </a:solidFill>
            </a:endParaRPr>
          </a:p>
          <a:p>
            <a:r>
              <a:rPr lang="en-US" sz="2400" dirty="0"/>
              <a:t>Learners use the language of study to investigate, explain, and reflect on the nature of language through comparisons of the language studied and their own.</a:t>
            </a:r>
          </a:p>
          <a:p>
            <a:endParaRPr lang="en-US" sz="2400" dirty="0"/>
          </a:p>
        </p:txBody>
      </p:sp>
      <p:sp>
        <p:nvSpPr>
          <p:cNvPr id="7" name="Slide Number Placeholder 6"/>
          <p:cNvSpPr>
            <a:spLocks noGrp="1"/>
          </p:cNvSpPr>
          <p:nvPr>
            <p:ph type="sldNum" sz="quarter" idx="12"/>
          </p:nvPr>
        </p:nvSpPr>
        <p:spPr/>
        <p:txBody>
          <a:bodyPr/>
          <a:lstStyle/>
          <a:p>
            <a:fld id="{74C2F60E-34D8-DD42-93FD-7BD7AE432328}" type="slidenum">
              <a:rPr lang="en-US"/>
              <a:pPr/>
              <a:t>44</a:t>
            </a:fld>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5765" y="985838"/>
            <a:ext cx="5114194" cy="2500809"/>
          </a:xfrm>
          <a:prstGeom prst="rect">
            <a:avLst/>
          </a:prstGeom>
        </p:spPr>
      </p:pic>
      <p:grpSp>
        <p:nvGrpSpPr>
          <p:cNvPr id="4" name="Group 3"/>
          <p:cNvGrpSpPr/>
          <p:nvPr/>
        </p:nvGrpSpPr>
        <p:grpSpPr>
          <a:xfrm>
            <a:off x="1715466" y="3622675"/>
            <a:ext cx="9638334" cy="2874258"/>
            <a:chOff x="1715466" y="3622675"/>
            <a:chExt cx="9638334" cy="2874258"/>
          </a:xfrm>
        </p:grpSpPr>
        <p:sp>
          <p:nvSpPr>
            <p:cNvPr id="13" name="TextBox 12"/>
            <p:cNvSpPr txBox="1"/>
            <p:nvPr/>
          </p:nvSpPr>
          <p:spPr>
            <a:xfrm>
              <a:off x="6375669" y="3896856"/>
              <a:ext cx="4978131" cy="2308324"/>
            </a:xfrm>
            <a:prstGeom prst="rect">
              <a:avLst/>
            </a:prstGeom>
            <a:noFill/>
          </p:spPr>
          <p:txBody>
            <a:bodyPr wrap="square" rtlCol="0">
              <a:spAutoFit/>
            </a:bodyPr>
            <a:lstStyle/>
            <a:p>
              <a:r>
                <a:rPr lang="en-US" sz="2400" b="1" dirty="0">
                  <a:solidFill>
                    <a:schemeClr val="accent6"/>
                  </a:solidFill>
                </a:rPr>
                <a:t>Cultural Comparisons </a:t>
              </a:r>
              <a:endParaRPr lang="en-US" sz="2400">
                <a:solidFill>
                  <a:schemeClr val="accent6"/>
                </a:solidFill>
              </a:endParaRPr>
            </a:p>
            <a:p>
              <a:r>
                <a:rPr lang="en-US" sz="2400" dirty="0"/>
                <a:t>Learners use the language of study to investigate, explain, and reflect on the concept of culture through comparisons of the cultures studied and their own.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466" y="3622675"/>
              <a:ext cx="2739122" cy="1628413"/>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331" y="4910726"/>
              <a:ext cx="2832513" cy="1586207"/>
            </a:xfrm>
            <a:prstGeom prst="rect">
              <a:avLst/>
            </a:prstGeom>
          </p:spPr>
        </p:pic>
      </p:grpSp>
    </p:spTree>
    <p:extLst>
      <p:ext uri="{BB962C8B-B14F-4D97-AF65-F5344CB8AC3E}">
        <p14:creationId xmlns:p14="http://schemas.microsoft.com/office/powerpoint/2010/main" val="6296313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Communities</a:t>
            </a:r>
          </a:p>
        </p:txBody>
      </p:sp>
      <p:sp>
        <p:nvSpPr>
          <p:cNvPr id="5" name="TextBox 4"/>
          <p:cNvSpPr txBox="1"/>
          <p:nvPr/>
        </p:nvSpPr>
        <p:spPr>
          <a:xfrm>
            <a:off x="838201" y="1571625"/>
            <a:ext cx="5248900" cy="1938992"/>
          </a:xfrm>
          <a:prstGeom prst="rect">
            <a:avLst/>
          </a:prstGeom>
          <a:noFill/>
        </p:spPr>
        <p:txBody>
          <a:bodyPr wrap="square" rtlCol="0">
            <a:spAutoFit/>
          </a:bodyPr>
          <a:lstStyle/>
          <a:p>
            <a:r>
              <a:rPr lang="en-US" sz="2400" b="1" dirty="0">
                <a:solidFill>
                  <a:schemeClr val="accent6"/>
                </a:solidFill>
              </a:rPr>
              <a:t>School and Global Communities </a:t>
            </a:r>
            <a:endParaRPr lang="en-US" sz="2400">
              <a:solidFill>
                <a:schemeClr val="accent6"/>
              </a:solidFill>
            </a:endParaRPr>
          </a:p>
          <a:p>
            <a:r>
              <a:rPr lang="en-US" sz="2400" dirty="0"/>
              <a:t>Learners use the language both within and beyond the classroom to interact and collaborate in their community and the globalized world.</a:t>
            </a:r>
            <a:endParaRPr lang="en-US" sz="2400" dirty="0">
              <a:solidFill>
                <a:srgbClr val="00C6BB"/>
              </a:solidFill>
            </a:endParaRPr>
          </a:p>
        </p:txBody>
      </p:sp>
      <p:sp>
        <p:nvSpPr>
          <p:cNvPr id="7" name="Slide Number Placeholder 6"/>
          <p:cNvSpPr>
            <a:spLocks noGrp="1"/>
          </p:cNvSpPr>
          <p:nvPr>
            <p:ph type="sldNum" sz="quarter" idx="12"/>
          </p:nvPr>
        </p:nvSpPr>
        <p:spPr/>
        <p:txBody>
          <a:bodyPr/>
          <a:lstStyle/>
          <a:p>
            <a:fld id="{74C2F60E-34D8-DD42-93FD-7BD7AE432328}" type="slidenum">
              <a:rPr lang="en-US"/>
              <a:pPr/>
              <a:t>45</a:t>
            </a:fld>
            <a:endParaRPr lang="en-US"/>
          </a:p>
        </p:txBody>
      </p:sp>
      <p:pic>
        <p:nvPicPr>
          <p:cNvPr id="8" name="Picture 7"/>
          <p:cNvPicPr>
            <a:picLocks noChangeAspect="1"/>
          </p:cNvPicPr>
          <p:nvPr/>
        </p:nvPicPr>
        <p:blipFill>
          <a:blip r:embed="rId2"/>
          <a:stretch>
            <a:fillRect/>
          </a:stretch>
        </p:blipFill>
        <p:spPr>
          <a:xfrm>
            <a:off x="6734581" y="571501"/>
            <a:ext cx="4977640" cy="2787478"/>
          </a:xfrm>
          <a:prstGeom prst="rect">
            <a:avLst/>
          </a:prstGeom>
        </p:spPr>
      </p:pic>
      <p:grpSp>
        <p:nvGrpSpPr>
          <p:cNvPr id="4" name="Group 3"/>
          <p:cNvGrpSpPr/>
          <p:nvPr/>
        </p:nvGrpSpPr>
        <p:grpSpPr>
          <a:xfrm>
            <a:off x="2811353" y="3826986"/>
            <a:ext cx="7904271" cy="2505552"/>
            <a:chOff x="2811353" y="3826986"/>
            <a:chExt cx="7904271" cy="2505552"/>
          </a:xfrm>
        </p:grpSpPr>
        <p:sp>
          <p:nvSpPr>
            <p:cNvPr id="9" name="TextBox 8"/>
            <p:cNvSpPr txBox="1"/>
            <p:nvPr/>
          </p:nvSpPr>
          <p:spPr>
            <a:xfrm>
              <a:off x="6219569" y="4186238"/>
              <a:ext cx="4496055" cy="1938992"/>
            </a:xfrm>
            <a:prstGeom prst="rect">
              <a:avLst/>
            </a:prstGeom>
            <a:noFill/>
          </p:spPr>
          <p:txBody>
            <a:bodyPr wrap="square" rtlCol="0">
              <a:spAutoFit/>
            </a:bodyPr>
            <a:lstStyle/>
            <a:p>
              <a:r>
                <a:rPr lang="en-US" sz="2400" b="1" dirty="0">
                  <a:solidFill>
                    <a:schemeClr val="accent6"/>
                  </a:solidFill>
                </a:rPr>
                <a:t>Lifelong Learning </a:t>
              </a:r>
              <a:endParaRPr lang="en-US" sz="2400">
                <a:solidFill>
                  <a:schemeClr val="accent6"/>
                </a:solidFill>
              </a:endParaRPr>
            </a:p>
            <a:p>
              <a:r>
                <a:rPr lang="en-US" sz="2400" dirty="0"/>
                <a:t>Learners set goals and reflect on their progress in using languages for enjoyment, enrichment, and advancement.</a:t>
              </a:r>
            </a:p>
          </p:txBody>
        </p:sp>
        <p:pic>
          <p:nvPicPr>
            <p:cNvPr id="15" name="Picture 14">
              <a:extLst>
                <a:ext uri="{FF2B5EF4-FFF2-40B4-BE49-F238E27FC236}">
                  <a16:creationId xmlns:a16="http://schemas.microsoft.com/office/drawing/2014/main" xmlns="" id="{7286A223-7DCB-524B-B59E-D03EDD7F5667}"/>
                </a:ext>
              </a:extLst>
            </p:cNvPr>
            <p:cNvPicPr>
              <a:picLocks noChangeAspect="1"/>
            </p:cNvPicPr>
            <p:nvPr/>
          </p:nvPicPr>
          <p:blipFill>
            <a:blip r:embed="rId3"/>
            <a:stretch>
              <a:fillRect/>
            </a:stretch>
          </p:blipFill>
          <p:spPr>
            <a:xfrm>
              <a:off x="2811353" y="3826986"/>
              <a:ext cx="1625819" cy="2505552"/>
            </a:xfrm>
            <a:prstGeom prst="rect">
              <a:avLst/>
            </a:prstGeom>
            <a:ln>
              <a:solidFill>
                <a:srgbClr val="C00000"/>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34945241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6448"/>
            <a:ext cx="12192000" cy="4596300"/>
          </a:xfrm>
          <a:prstGeom prst="rect">
            <a:avLst/>
          </a:prstGeom>
        </p:spPr>
      </p:pic>
    </p:spTree>
    <p:extLst>
      <p:ext uri="{BB962C8B-B14F-4D97-AF65-F5344CB8AC3E}">
        <p14:creationId xmlns:p14="http://schemas.microsoft.com/office/powerpoint/2010/main" val="20597265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08762"/>
          </a:xfrm>
          <a:solidFill>
            <a:schemeClr val="accent1"/>
          </a:solidFill>
        </p:spPr>
        <p:txBody>
          <a:bodyPr>
            <a:normAutofit fontScale="90000"/>
          </a:bodyPr>
          <a:lstStyle/>
          <a:p>
            <a:pPr algn="ctr"/>
            <a:r>
              <a:rPr lang="en-US" b="1" dirty="0">
                <a:solidFill>
                  <a:schemeClr val="tx1"/>
                </a:solidFill>
              </a:rPr>
              <a:t>Summative Performance Assessment</a:t>
            </a:r>
            <a:endParaRPr lang="en-US">
              <a:solidFill>
                <a:schemeClr val="tx1"/>
              </a:solidFill>
            </a:endParaRPr>
          </a:p>
        </p:txBody>
      </p:sp>
      <p:sp>
        <p:nvSpPr>
          <p:cNvPr id="3" name="Content Placeholder 2"/>
          <p:cNvSpPr>
            <a:spLocks noGrp="1"/>
          </p:cNvSpPr>
          <p:nvPr>
            <p:ph idx="1"/>
          </p:nvPr>
        </p:nvSpPr>
        <p:spPr>
          <a:xfrm>
            <a:off x="4735286" y="1594080"/>
            <a:ext cx="6732814" cy="4642077"/>
          </a:xfrm>
        </p:spPr>
        <p:txBody>
          <a:bodyPr>
            <a:normAutofit fontScale="92500"/>
          </a:bodyPr>
          <a:lstStyle/>
          <a:p>
            <a:r>
              <a:rPr lang="en-US" dirty="0"/>
              <a:t>These tasks allow learners to demonstrate how well they have met the goals of the unit. </a:t>
            </a:r>
          </a:p>
          <a:p>
            <a:r>
              <a:rPr lang="en-US" dirty="0"/>
              <a:t>The tasks can be integrated throughout the unit. </a:t>
            </a:r>
          </a:p>
          <a:p>
            <a:r>
              <a:rPr lang="en-US" dirty="0"/>
              <a:t>There are multiple Interpretive tasks to address reading and listening  and viewing.</a:t>
            </a:r>
          </a:p>
          <a:p>
            <a:r>
              <a:rPr lang="en-US" dirty="0"/>
              <a:t>The Interpretive tasks inform the content of the Presentational and Interpersonal tasks. </a:t>
            </a:r>
          </a:p>
          <a:p>
            <a:r>
              <a:rPr lang="en-US" dirty="0"/>
              <a:t>The tasks incorporate 21st Century Learning (Communication, Collaboration, Creativity, Critical Thinking). </a:t>
            </a:r>
          </a:p>
          <a:p>
            <a:endParaRPr lang="en-US"/>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pic>
        <p:nvPicPr>
          <p:cNvPr id="5" name="Picture 4"/>
          <p:cNvPicPr>
            <a:picLocks noChangeAspect="1"/>
          </p:cNvPicPr>
          <p:nvPr/>
        </p:nvPicPr>
        <p:blipFill>
          <a:blip r:embed="rId2"/>
          <a:stretch>
            <a:fillRect/>
          </a:stretch>
        </p:blipFill>
        <p:spPr>
          <a:xfrm>
            <a:off x="298028" y="2426680"/>
            <a:ext cx="3969172" cy="2976879"/>
          </a:xfrm>
          <a:prstGeom prst="rect">
            <a:avLst/>
          </a:prstGeom>
        </p:spPr>
      </p:pic>
    </p:spTree>
    <p:extLst>
      <p:ext uri="{BB962C8B-B14F-4D97-AF65-F5344CB8AC3E}">
        <p14:creationId xmlns:p14="http://schemas.microsoft.com/office/powerpoint/2010/main" val="381263262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000778" y="277289"/>
            <a:ext cx="8370661" cy="972075"/>
          </a:xfrm>
          <a:solidFill>
            <a:schemeClr val="accent1"/>
          </a:solidFill>
        </p:spPr>
        <p:txBody>
          <a:bodyPr>
            <a:normAutofit fontScale="90000"/>
          </a:bodyPr>
          <a:lstStyle/>
          <a:p>
            <a:pPr algn="ctr"/>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2726871" y="1548944"/>
            <a:ext cx="6694715" cy="1950561"/>
          </a:xfrm>
          <a:prstGeom prst="rect">
            <a:avLst/>
          </a:prstGeom>
          <a:noFill/>
          <a:ln w="9525">
            <a:noFill/>
            <a:miter lim="800000"/>
            <a:headEnd/>
            <a:tailEnd/>
          </a:ln>
        </p:spPr>
        <p:txBody>
          <a:bodyPr wrap="square">
            <a:prstTxWarp prst="textNoShape">
              <a:avLst/>
            </a:prstTxWarp>
            <a:spAutoFit/>
          </a:bodyPr>
          <a:lstStyle/>
          <a:p>
            <a:pPr marL="457200" indent="-457200" algn="ctr"/>
            <a:r>
              <a:rPr lang="en-US" sz="2000" b="1">
                <a:solidFill>
                  <a:schemeClr val="accent6"/>
                </a:solidFill>
              </a:rPr>
              <a:t>Interpretive</a:t>
            </a:r>
          </a:p>
          <a:p>
            <a:pPr marL="457200" indent="-457200" algn="ctr"/>
            <a:r>
              <a:rPr lang="en-US" sz="2000"/>
              <a:t>Students listen to, read and / or view an authentic </a:t>
            </a:r>
          </a:p>
          <a:p>
            <a:pPr marL="457200" indent="-457200" algn="ctr"/>
            <a:r>
              <a:rPr lang="en-US" sz="2000"/>
              <a:t>text and answer information as well as </a:t>
            </a:r>
          </a:p>
          <a:p>
            <a:pPr marL="457200" indent="-457200" algn="ctr"/>
            <a:r>
              <a:rPr lang="en-US" sz="2000"/>
              <a:t>interpretive questions to assess comprehension.</a:t>
            </a:r>
          </a:p>
          <a:p>
            <a:pPr marL="457200" indent="-457200" algn="ctr"/>
            <a:r>
              <a:rPr lang="en-US" sz="2000"/>
              <a:t>The teacher provides students with feedback on </a:t>
            </a:r>
          </a:p>
          <a:p>
            <a:pPr marL="457200" indent="-457200" algn="ctr"/>
            <a:r>
              <a:rPr lang="en-US" sz="2000"/>
              <a:t>performance. </a:t>
            </a:r>
          </a:p>
        </p:txBody>
      </p:sp>
      <p:sp>
        <p:nvSpPr>
          <p:cNvPr id="44036" name="AutoShape 4"/>
          <p:cNvSpPr>
            <a:spLocks noChangeArrowheads="1"/>
          </p:cNvSpPr>
          <p:nvPr/>
        </p:nvSpPr>
        <p:spPr bwMode="auto">
          <a:xfrm>
            <a:off x="9874706" y="1904548"/>
            <a:ext cx="1371600" cy="1645920"/>
          </a:xfrm>
          <a:prstGeom prst="curvedLeftArrow">
            <a:avLst>
              <a:gd name="adj1" fmla="val 33117"/>
              <a:gd name="adj2" fmla="val 66234"/>
              <a:gd name="adj3" fmla="val 33333"/>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6477000" y="4027688"/>
            <a:ext cx="4876800" cy="1323439"/>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898071" y="4027688"/>
            <a:ext cx="5197929" cy="1938992"/>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5990083" y="5444732"/>
            <a:ext cx="73152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898071" y="1975757"/>
            <a:ext cx="137160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3" name="Slide Number Placeholder 2"/>
          <p:cNvSpPr>
            <a:spLocks noGrp="1"/>
          </p:cNvSpPr>
          <p:nvPr>
            <p:ph type="sldNum" sz="quarter" idx="12"/>
          </p:nvPr>
        </p:nvSpPr>
        <p:spPr/>
        <p:txBody>
          <a:bodyPr/>
          <a:lstStyle/>
          <a:p>
            <a:fld id="{74C2F60E-34D8-DD42-93FD-7BD7AE432328}" type="slidenum">
              <a:rPr lang="en-US"/>
              <a:pPr/>
              <a:t>48</a:t>
            </a:fld>
            <a:endParaRPr lang="en-US"/>
          </a:p>
        </p:txBody>
      </p:sp>
    </p:spTree>
    <p:extLst>
      <p:ext uri="{BB962C8B-B14F-4D97-AF65-F5344CB8AC3E}">
        <p14:creationId xmlns:p14="http://schemas.microsoft.com/office/powerpoint/2010/main" val="38761720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p:cNvSpPr>
            <a:spLocks noGrp="1"/>
          </p:cNvSpPr>
          <p:nvPr>
            <p:ph type="title"/>
          </p:nvPr>
        </p:nvSpPr>
        <p:spPr>
          <a:xfrm>
            <a:off x="812073" y="189229"/>
            <a:ext cx="10787743" cy="944001"/>
          </a:xfrm>
        </p:spPr>
        <p:txBody>
          <a:bodyPr>
            <a:normAutofit/>
          </a:bodyPr>
          <a:lstStyle/>
          <a:p>
            <a:pPr algn="ctr"/>
            <a:r>
              <a:rPr lang="en-US" sz="4000" dirty="0">
                <a:solidFill>
                  <a:schemeClr val="tx1"/>
                </a:solidFill>
              </a:rPr>
              <a:t>Summative Performance Assessment Tasks</a:t>
            </a:r>
            <a:endParaRPr lang="en-US" sz="400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234409219"/>
              </p:ext>
            </p:extLst>
          </p:nvPr>
        </p:nvGraphicFramePr>
        <p:xfrm>
          <a:off x="274320" y="1024614"/>
          <a:ext cx="11495314" cy="2225040"/>
        </p:xfrm>
        <a:graphic>
          <a:graphicData uri="http://schemas.openxmlformats.org/drawingml/2006/table">
            <a:tbl>
              <a:tblPr firstRow="1" bandRow="1">
                <a:tableStyleId>{69012ECD-51FC-41F1-AA8D-1B2483CD663E}</a:tableStyleId>
              </a:tblPr>
              <a:tblGrid>
                <a:gridCol w="5747657">
                  <a:extLst>
                    <a:ext uri="{9D8B030D-6E8A-4147-A177-3AD203B41FA5}">
                      <a16:colId xmlns:a16="http://schemas.microsoft.com/office/drawing/2014/main" xmlns="" val="20000"/>
                    </a:ext>
                  </a:extLst>
                </a:gridCol>
                <a:gridCol w="5747657">
                  <a:extLst>
                    <a:ext uri="{9D8B030D-6E8A-4147-A177-3AD203B41FA5}">
                      <a16:colId xmlns:a16="http://schemas.microsoft.com/office/drawing/2014/main" xmlns="" val="20001"/>
                    </a:ext>
                  </a:extLst>
                </a:gridCol>
              </a:tblGrid>
              <a:tr h="1181947">
                <a:tc>
                  <a:txBody>
                    <a:bodyPr/>
                    <a:lstStyle/>
                    <a:p>
                      <a:pPr lvl="0" algn="ctr"/>
                      <a:r>
                        <a:rPr lang="en-US" sz="2000" b="1" kern="1200">
                          <a:solidFill>
                            <a:schemeClr val="bg1"/>
                          </a:solidFill>
                          <a:effectLst/>
                          <a:latin typeface="+mn-lt"/>
                          <a:ea typeface="+mn-ea"/>
                          <a:cs typeface="+mn-cs"/>
                        </a:rPr>
                        <a:t>Interpretive Reading</a:t>
                      </a:r>
                    </a:p>
                    <a:p>
                      <a:pPr marL="342900" lvl="0" indent="-342900">
                        <a:buFont typeface="Arial" charset="0"/>
                        <a:buChar char="•"/>
                      </a:pPr>
                      <a:r>
                        <a:rPr lang="en-US" sz="2400" b="0" kern="1200">
                          <a:solidFill>
                            <a:schemeClr val="bg1"/>
                          </a:solidFill>
                          <a:effectLst/>
                          <a:latin typeface="+mn-lt"/>
                          <a:ea typeface="+mn-ea"/>
                          <a:cs typeface="+mn-cs"/>
                        </a:rPr>
                        <a:t>Students will match simple written descriptions to images. </a:t>
                      </a:r>
                    </a:p>
                    <a:p>
                      <a:pPr marL="342900" marR="0" lvl="0" indent="-342900" algn="l" defTabSz="914400" rtl="0" eaLnBrk="1" fontAlgn="auto" latinLnBrk="0" hangingPunct="1">
                        <a:lnSpc>
                          <a:spcPct val="100000"/>
                        </a:lnSpc>
                        <a:spcBef>
                          <a:spcPts val="0"/>
                        </a:spcBef>
                        <a:spcAft>
                          <a:spcPts val="0"/>
                        </a:spcAft>
                        <a:buClrTx/>
                        <a:buSzTx/>
                        <a:buFont typeface="Arial" charset="0"/>
                        <a:buChar char="•"/>
                        <a:tabLst/>
                        <a:defRPr/>
                      </a:pPr>
                      <a:r>
                        <a:rPr lang="en-US" sz="2400" b="0" kern="1200">
                          <a:solidFill>
                            <a:schemeClr val="bg1"/>
                          </a:solidFill>
                          <a:effectLst/>
                          <a:latin typeface="+mn-lt"/>
                          <a:ea typeface="+mn-ea"/>
                          <a:cs typeface="+mn-cs"/>
                        </a:rPr>
                        <a:t>Students will read simple tourist ads and demonstrate comprehension.</a:t>
                      </a:r>
                      <a:r>
                        <a:rPr lang="en-US" sz="2400" b="0">
                          <a:effectLst/>
                        </a:rPr>
                        <a:t> </a:t>
                      </a:r>
                      <a:endParaRPr lang="en-US" sz="2400" b="0" kern="1200">
                        <a:solidFill>
                          <a:schemeClr val="bg1"/>
                        </a:solidFill>
                        <a:effectLst/>
                        <a:latin typeface="+mn-lt"/>
                        <a:ea typeface="+mn-ea"/>
                        <a:cs typeface="+mn-cs"/>
                      </a:endParaRPr>
                    </a:p>
                    <a:p>
                      <a:pPr marL="342900" lvl="0" indent="-342900">
                        <a:buFont typeface="Arial" charset="0"/>
                        <a:buChar char="•"/>
                      </a:pPr>
                      <a:endParaRPr lang="en-US" sz="24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Interpretive Listening</a:t>
                      </a:r>
                    </a:p>
                    <a:p>
                      <a:pPr marL="342900" lvl="0" indent="-342900">
                        <a:buFont typeface="Arial" charset="0"/>
                        <a:buChar char="•"/>
                      </a:pPr>
                      <a:r>
                        <a:rPr lang="en-US" sz="2400" b="0" kern="1200">
                          <a:solidFill>
                            <a:schemeClr val="bg1"/>
                          </a:solidFill>
                          <a:effectLst/>
                          <a:latin typeface="+mn-lt"/>
                          <a:ea typeface="+mn-ea"/>
                          <a:cs typeface="+mn-cs"/>
                        </a:rPr>
                        <a:t>Students will select an appropriate image based on what they hear being described. </a:t>
                      </a:r>
                    </a:p>
                    <a:p>
                      <a:pPr marL="342900" indent="-342900">
                        <a:buFont typeface="Arial" charset="0"/>
                        <a:buChar char="•"/>
                      </a:pPr>
                      <a:r>
                        <a:rPr lang="en-US" sz="2400" b="0" kern="1200">
                          <a:solidFill>
                            <a:schemeClr val="bg1"/>
                          </a:solidFill>
                          <a:effectLst/>
                          <a:latin typeface="+mn-lt"/>
                          <a:ea typeface="+mn-ea"/>
                          <a:cs typeface="+mn-cs"/>
                        </a:rPr>
                        <a:t>Students will view simple tourist ads and comment on what they understand.</a:t>
                      </a:r>
                      <a:r>
                        <a:rPr lang="en-US" sz="2400" b="0">
                          <a:effectLst/>
                        </a:rPr>
                        <a:t> </a:t>
                      </a:r>
                      <a:endParaRPr lang="en-US" sz="24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a16="http://schemas.microsoft.com/office/drawing/2014/main" xmlns=""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67086302"/>
              </p:ext>
            </p:extLst>
          </p:nvPr>
        </p:nvGraphicFramePr>
        <p:xfrm>
          <a:off x="274321" y="3929151"/>
          <a:ext cx="11495314" cy="2581185"/>
        </p:xfrm>
        <a:graphic>
          <a:graphicData uri="http://schemas.openxmlformats.org/drawingml/2006/table">
            <a:tbl>
              <a:tblPr firstRow="1" bandRow="1">
                <a:tableStyleId>{69012ECD-51FC-41F1-AA8D-1B2483CD663E}</a:tableStyleId>
              </a:tblPr>
              <a:tblGrid>
                <a:gridCol w="5747657">
                  <a:extLst>
                    <a:ext uri="{9D8B030D-6E8A-4147-A177-3AD203B41FA5}">
                      <a16:colId xmlns:a16="http://schemas.microsoft.com/office/drawing/2014/main" xmlns="" val="20000"/>
                    </a:ext>
                  </a:extLst>
                </a:gridCol>
                <a:gridCol w="5747657">
                  <a:extLst>
                    <a:ext uri="{9D8B030D-6E8A-4147-A177-3AD203B41FA5}">
                      <a16:colId xmlns:a16="http://schemas.microsoft.com/office/drawing/2014/main" xmlns="" val="20001"/>
                    </a:ext>
                  </a:extLst>
                </a:gridCol>
              </a:tblGrid>
              <a:tr h="2581185">
                <a:tc>
                  <a:txBody>
                    <a:bodyPr/>
                    <a:lstStyle/>
                    <a:p>
                      <a:pPr lvl="0" algn="ctr"/>
                      <a:r>
                        <a:rPr lang="en-US" sz="2000" b="1" kern="1200">
                          <a:solidFill>
                            <a:schemeClr val="bg1"/>
                          </a:solidFill>
                          <a:effectLst/>
                          <a:latin typeface="+mn-lt"/>
                          <a:ea typeface="+mn-ea"/>
                          <a:cs typeface="+mn-cs"/>
                        </a:rPr>
                        <a:t>Presentational Mode</a:t>
                      </a:r>
                    </a:p>
                    <a:p>
                      <a:pPr lvl="0" algn="l"/>
                      <a:r>
                        <a:rPr lang="en-US" sz="2400" b="0" kern="1200">
                          <a:solidFill>
                            <a:schemeClr val="bg1"/>
                          </a:solidFill>
                          <a:effectLst/>
                          <a:latin typeface="+mn-lt"/>
                          <a:ea typeface="+mn-ea"/>
                          <a:cs typeface="+mn-cs"/>
                        </a:rPr>
                        <a:t>Students will create a multimedia journal that includes information about their trip to Mexico. They will share this journal with others. The journal will have pictures and captions of their trip to the Yucatan.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Interpersonal Mode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kern="1200">
                          <a:solidFill>
                            <a:schemeClr val="bg1"/>
                          </a:solidFill>
                          <a:effectLst/>
                          <a:latin typeface="+mn-lt"/>
                          <a:ea typeface="+mn-ea"/>
                          <a:cs typeface="+mn-cs"/>
                        </a:rPr>
                        <a:t>Students will share pictures from their trip with others and will ask and answer questions to find out what they and others like and want to do.</a:t>
                      </a:r>
                      <a:r>
                        <a:rPr lang="en-US" sz="2400" b="0">
                          <a:effectLst/>
                        </a:rPr>
                        <a:t> </a:t>
                      </a:r>
                      <a:endParaRPr lang="en-US" sz="24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a16="http://schemas.microsoft.com/office/drawing/2014/main" xmlns="" val="10000"/>
                  </a:ext>
                </a:extLst>
              </a:tr>
            </a:tbl>
          </a:graphicData>
        </a:graphic>
      </p:graphicFrame>
      <p:sp>
        <p:nvSpPr>
          <p:cNvPr id="7" name="Rounded Rectangle 6"/>
          <p:cNvSpPr/>
          <p:nvPr/>
        </p:nvSpPr>
        <p:spPr>
          <a:xfrm>
            <a:off x="3487782" y="3121704"/>
            <a:ext cx="8281852" cy="83602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b="1" dirty="0">
                <a:solidFill>
                  <a:prstClr val="white"/>
                </a:solidFill>
              </a:rPr>
              <a:t>Creativity – Collaboration – Critical Thinking - Communication</a:t>
            </a:r>
          </a:p>
        </p:txBody>
      </p:sp>
      <p:sp>
        <p:nvSpPr>
          <p:cNvPr id="8" name="TextBox 7"/>
          <p:cNvSpPr txBox="1"/>
          <p:nvPr/>
        </p:nvSpPr>
        <p:spPr>
          <a:xfrm>
            <a:off x="9960491" y="74902"/>
            <a:ext cx="2103120" cy="400110"/>
          </a:xfrm>
          <a:prstGeom prst="rect">
            <a:avLst/>
          </a:prstGeom>
          <a:solidFill>
            <a:schemeClr val="accent6"/>
          </a:solidFill>
        </p:spPr>
        <p:txBody>
          <a:bodyPr wrap="square" rtlCol="0">
            <a:spAutoFit/>
          </a:bodyPr>
          <a:lstStyle/>
          <a:p>
            <a:pPr algn="ctr" defTabSz="457200"/>
            <a:r>
              <a:rPr lang="en-US" sz="2000" dirty="0">
                <a:solidFill>
                  <a:schemeClr val="bg1"/>
                </a:solidFill>
              </a:rPr>
              <a:t>Pages 40 - 41</a:t>
            </a:r>
          </a:p>
        </p:txBody>
      </p:sp>
    </p:spTree>
    <p:extLst>
      <p:ext uri="{BB962C8B-B14F-4D97-AF65-F5344CB8AC3E}">
        <p14:creationId xmlns:p14="http://schemas.microsoft.com/office/powerpoint/2010/main" val="3963743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pic>
        <p:nvPicPr>
          <p:cNvPr id="3" name="Picture 2"/>
          <p:cNvPicPr>
            <a:picLocks noChangeAspect="1"/>
          </p:cNvPicPr>
          <p:nvPr/>
        </p:nvPicPr>
        <p:blipFill>
          <a:blip r:embed="rId2"/>
          <a:stretch>
            <a:fillRect/>
          </a:stretch>
        </p:blipFill>
        <p:spPr>
          <a:xfrm>
            <a:off x="339538" y="249239"/>
            <a:ext cx="5294168" cy="1537366"/>
          </a:xfrm>
          <a:prstGeom prst="rect">
            <a:avLst/>
          </a:prstGeom>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472" y="1833319"/>
            <a:ext cx="6667399" cy="148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423751" y="2282407"/>
            <a:ext cx="138159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orbel" panose="020B0503020204020204"/>
                <a:ea typeface="+mn-ea"/>
                <a:cs typeface="+mn-cs"/>
              </a:rPr>
              <a:t>What? </a:t>
            </a:r>
          </a:p>
        </p:txBody>
      </p:sp>
      <p:sp>
        <p:nvSpPr>
          <p:cNvPr id="6" name="Right Arrow 5"/>
          <p:cNvSpPr/>
          <p:nvPr/>
        </p:nvSpPr>
        <p:spPr>
          <a:xfrm>
            <a:off x="3227294" y="2432883"/>
            <a:ext cx="1286794" cy="283823"/>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grpSp>
        <p:nvGrpSpPr>
          <p:cNvPr id="7" name="Group 6"/>
          <p:cNvGrpSpPr/>
          <p:nvPr/>
        </p:nvGrpSpPr>
        <p:grpSpPr>
          <a:xfrm>
            <a:off x="2362199" y="3455894"/>
            <a:ext cx="7938247" cy="3083019"/>
            <a:chOff x="838200" y="3702109"/>
            <a:chExt cx="6296890" cy="2836804"/>
          </a:xfrm>
        </p:grpSpPr>
        <p:pic>
          <p:nvPicPr>
            <p:cNvPr id="8" name="Picture 7"/>
            <p:cNvPicPr>
              <a:picLocks noChangeAspect="1"/>
            </p:cNvPicPr>
            <p:nvPr/>
          </p:nvPicPr>
          <p:blipFill>
            <a:blip r:embed="rId4"/>
            <a:stretch>
              <a:fillRect/>
            </a:stretch>
          </p:blipFill>
          <p:spPr>
            <a:xfrm>
              <a:off x="4943520" y="3702109"/>
              <a:ext cx="2191570" cy="2836804"/>
            </a:xfrm>
            <a:prstGeom prst="rect">
              <a:avLst/>
            </a:prstGeom>
          </p:spPr>
        </p:pic>
        <p:sp>
          <p:nvSpPr>
            <p:cNvPr id="9" name="TextBox 8"/>
            <p:cNvSpPr txBox="1"/>
            <p:nvPr/>
          </p:nvSpPr>
          <p:spPr>
            <a:xfrm>
              <a:off x="838200" y="4596824"/>
              <a:ext cx="1593770" cy="53807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orbel" panose="020B0503020204020204"/>
                  <a:ea typeface="+mn-ea"/>
                  <a:cs typeface="+mn-cs"/>
                </a:rPr>
                <a:t>How well? </a:t>
              </a:r>
            </a:p>
          </p:txBody>
        </p:sp>
        <p:sp>
          <p:nvSpPr>
            <p:cNvPr id="10" name="Right Arrow 9"/>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grpSp>
    </p:spTree>
    <p:extLst>
      <p:ext uri="{BB962C8B-B14F-4D97-AF65-F5344CB8AC3E}">
        <p14:creationId xmlns:p14="http://schemas.microsoft.com/office/powerpoint/2010/main" val="128555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1524001"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50</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0841790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746749227"/>
              </p:ext>
            </p:extLst>
          </p:nvPr>
        </p:nvGraphicFramePr>
        <p:xfrm>
          <a:off x="229816" y="441998"/>
          <a:ext cx="11482668" cy="5914352"/>
        </p:xfrm>
        <a:graphic>
          <a:graphicData uri="http://schemas.openxmlformats.org/drawingml/2006/table">
            <a:tbl>
              <a:tblPr firstRow="1" bandRow="1">
                <a:tableStyleId>{B301B821-A1FF-4177-AEE7-76D212191A09}</a:tableStyleId>
              </a:tblPr>
              <a:tblGrid>
                <a:gridCol w="4143375">
                  <a:extLst>
                    <a:ext uri="{9D8B030D-6E8A-4147-A177-3AD203B41FA5}">
                      <a16:colId xmlns:a16="http://schemas.microsoft.com/office/drawing/2014/main" xmlns="" val="20000"/>
                    </a:ext>
                  </a:extLst>
                </a:gridCol>
                <a:gridCol w="4109206">
                  <a:extLst>
                    <a:ext uri="{9D8B030D-6E8A-4147-A177-3AD203B41FA5}">
                      <a16:colId xmlns:a16="http://schemas.microsoft.com/office/drawing/2014/main" xmlns="" val="20001"/>
                    </a:ext>
                  </a:extLst>
                </a:gridCol>
                <a:gridCol w="3230087">
                  <a:extLst>
                    <a:ext uri="{9D8B030D-6E8A-4147-A177-3AD203B41FA5}">
                      <a16:colId xmlns:a16="http://schemas.microsoft.com/office/drawing/2014/main" xmlns="" val="20002"/>
                    </a:ext>
                  </a:extLst>
                </a:gridCol>
              </a:tblGrid>
              <a:tr h="510495">
                <a:tc gridSpan="3">
                  <a:txBody>
                    <a:bodyPr/>
                    <a:lstStyle/>
                    <a:p>
                      <a:pPr algn="ctr"/>
                      <a:r>
                        <a:rPr lang="en-US" sz="2400" dirty="0"/>
                        <a:t>Toolbox</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585873">
                <a:tc>
                  <a:txBody>
                    <a:bodyPr/>
                    <a:lstStyle/>
                    <a:p>
                      <a:pPr algn="ctr"/>
                      <a:r>
                        <a:rPr lang="en-US" sz="2000" dirty="0"/>
                        <a:t>Language Functions</a:t>
                      </a:r>
                    </a:p>
                    <a:p>
                      <a:pPr algn="ctr"/>
                      <a:r>
                        <a:rPr lang="en-US" sz="2000" dirty="0"/>
                        <a:t>I can….</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Related Structures/</a:t>
                      </a:r>
                    </a:p>
                    <a:p>
                      <a:pPr algn="ctr"/>
                      <a:r>
                        <a:rPr lang="en-US" sz="2000" dirty="0"/>
                        <a:t>Patterns</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Priority </a:t>
                      </a:r>
                    </a:p>
                    <a:p>
                      <a:pPr algn="ctr"/>
                      <a:r>
                        <a:rPr lang="en-US" sz="2000" dirty="0"/>
                        <a:t>Vocabulary</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17251">
                <a:tc>
                  <a:txBody>
                    <a:bodyPr/>
                    <a:lstStyle/>
                    <a:p>
                      <a:pPr marL="0" marR="0">
                        <a:spcBef>
                          <a:spcPts val="0"/>
                        </a:spcBef>
                        <a:spcAft>
                          <a:spcPts val="0"/>
                        </a:spcAft>
                      </a:pPr>
                      <a:r>
                        <a:rPr lang="en-US" sz="2000">
                          <a:effectLst/>
                          <a:latin typeface="+mj-lt"/>
                          <a:ea typeface="DengXian" charset="-122"/>
                          <a:cs typeface="Times New Roman" charset="0"/>
                        </a:rPr>
                        <a:t>greet and leave others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17251">
                <a:tc>
                  <a:txBody>
                    <a:bodyPr/>
                    <a:lstStyle/>
                    <a:p>
                      <a:pPr marL="0" marR="0">
                        <a:spcBef>
                          <a:spcPts val="0"/>
                        </a:spcBef>
                        <a:spcAft>
                          <a:spcPts val="0"/>
                        </a:spcAft>
                      </a:pPr>
                      <a:r>
                        <a:rPr lang="en-US" sz="2000">
                          <a:effectLst/>
                          <a:latin typeface="+mj-lt"/>
                          <a:ea typeface="DengXian" charset="-122"/>
                          <a:cs typeface="Times New Roman" charset="0"/>
                        </a:rPr>
                        <a:t>ask for and give names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how I am feeling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for and give age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give the date of my birthday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where I live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a:solidFill>
                            <a:schemeClr val="dk1"/>
                          </a:solidFill>
                          <a:effectLst/>
                          <a:latin typeface="+mn-lt"/>
                          <a:ea typeface="DengXian" charset="-122"/>
                          <a:cs typeface="Times New Roman" charset="0"/>
                        </a:rPr>
                        <a:t>compare flag of Mexico and US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5035">
                <a:tc>
                  <a:txBody>
                    <a:bodyPr/>
                    <a:lstStyle/>
                    <a:p>
                      <a:pPr marL="0" marR="0">
                        <a:spcBef>
                          <a:spcPts val="0"/>
                        </a:spcBef>
                        <a:spcAft>
                          <a:spcPts val="0"/>
                        </a:spcAft>
                      </a:pPr>
                      <a:r>
                        <a:rPr lang="en-US" sz="2000">
                          <a:effectLst/>
                          <a:latin typeface="+mj-lt"/>
                          <a:ea typeface="DengXian" charset="-122"/>
                          <a:cs typeface="Times New Roman" charset="0"/>
                        </a:rPr>
                        <a:t>ask others and say what language I speak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025">
                <a:tc>
                  <a:txBody>
                    <a:bodyPr/>
                    <a:lstStyle/>
                    <a:p>
                      <a:pPr marL="0" marR="0">
                        <a:spcBef>
                          <a:spcPts val="0"/>
                        </a:spcBef>
                        <a:spcAft>
                          <a:spcPts val="0"/>
                        </a:spcAft>
                      </a:pPr>
                      <a:r>
                        <a:rPr lang="en-US" sz="1600" i="1">
                          <a:solidFill>
                            <a:srgbClr val="FF0000"/>
                          </a:solidFill>
                          <a:effectLst/>
                          <a:latin typeface="+mj-lt"/>
                          <a:ea typeface="DengXian" charset="-122"/>
                          <a:cs typeface="Times New Roman" charset="0"/>
                        </a:rPr>
                        <a:t>Other functions listed in curriculum document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20027683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98563" y="109538"/>
            <a:ext cx="7904464" cy="1039641"/>
          </a:xfrm>
        </p:spPr>
        <p:txBody>
          <a:bodyPr/>
          <a:lstStyle/>
          <a:p>
            <a:r>
              <a:rPr lang="en-US"/>
              <a:t>Teacher “Can-Do” </a:t>
            </a: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1580918765"/>
              </p:ext>
            </p:extLst>
          </p:nvPr>
        </p:nvGraphicFramePr>
        <p:xfrm>
          <a:off x="400045" y="1149179"/>
          <a:ext cx="11329994" cy="5177483"/>
        </p:xfrm>
        <a:graphic>
          <a:graphicData uri="http://schemas.openxmlformats.org/drawingml/2006/table">
            <a:tbl>
              <a:tblPr firstRow="1" bandRow="1">
                <a:tableStyleId>{5C22544A-7EE6-4342-B048-85BDC9FD1C3A}</a:tableStyleId>
              </a:tblPr>
              <a:tblGrid>
                <a:gridCol w="1981699">
                  <a:extLst>
                    <a:ext uri="{9D8B030D-6E8A-4147-A177-3AD203B41FA5}">
                      <a16:colId xmlns:a16="http://schemas.microsoft.com/office/drawing/2014/main" xmlns="" val="20000"/>
                    </a:ext>
                  </a:extLst>
                </a:gridCol>
                <a:gridCol w="849845">
                  <a:extLst>
                    <a:ext uri="{9D8B030D-6E8A-4147-A177-3AD203B41FA5}">
                      <a16:colId xmlns:a16="http://schemas.microsoft.com/office/drawing/2014/main" xmlns="" val="20001"/>
                    </a:ext>
                  </a:extLst>
                </a:gridCol>
                <a:gridCol w="849845">
                  <a:extLst>
                    <a:ext uri="{9D8B030D-6E8A-4147-A177-3AD203B41FA5}">
                      <a16:colId xmlns:a16="http://schemas.microsoft.com/office/drawing/2014/main" xmlns="" val="20002"/>
                    </a:ext>
                  </a:extLst>
                </a:gridCol>
                <a:gridCol w="849845">
                  <a:extLst>
                    <a:ext uri="{9D8B030D-6E8A-4147-A177-3AD203B41FA5}">
                      <a16:colId xmlns:a16="http://schemas.microsoft.com/office/drawing/2014/main" xmlns="" val="20003"/>
                    </a:ext>
                  </a:extLst>
                </a:gridCol>
                <a:gridCol w="849845">
                  <a:extLst>
                    <a:ext uri="{9D8B030D-6E8A-4147-A177-3AD203B41FA5}">
                      <a16:colId xmlns:a16="http://schemas.microsoft.com/office/drawing/2014/main" xmlns="" val="20004"/>
                    </a:ext>
                  </a:extLst>
                </a:gridCol>
                <a:gridCol w="849845">
                  <a:extLst>
                    <a:ext uri="{9D8B030D-6E8A-4147-A177-3AD203B41FA5}">
                      <a16:colId xmlns:a16="http://schemas.microsoft.com/office/drawing/2014/main" xmlns="" val="20005"/>
                    </a:ext>
                  </a:extLst>
                </a:gridCol>
                <a:gridCol w="849845">
                  <a:extLst>
                    <a:ext uri="{9D8B030D-6E8A-4147-A177-3AD203B41FA5}">
                      <a16:colId xmlns:a16="http://schemas.microsoft.com/office/drawing/2014/main" xmlns="" val="20006"/>
                    </a:ext>
                  </a:extLst>
                </a:gridCol>
                <a:gridCol w="849845">
                  <a:extLst>
                    <a:ext uri="{9D8B030D-6E8A-4147-A177-3AD203B41FA5}">
                      <a16:colId xmlns:a16="http://schemas.microsoft.com/office/drawing/2014/main" xmlns="" val="20007"/>
                    </a:ext>
                  </a:extLst>
                </a:gridCol>
                <a:gridCol w="849845">
                  <a:extLst>
                    <a:ext uri="{9D8B030D-6E8A-4147-A177-3AD203B41FA5}">
                      <a16:colId xmlns:a16="http://schemas.microsoft.com/office/drawing/2014/main" xmlns="" val="20008"/>
                    </a:ext>
                  </a:extLst>
                </a:gridCol>
                <a:gridCol w="849845">
                  <a:extLst>
                    <a:ext uri="{9D8B030D-6E8A-4147-A177-3AD203B41FA5}">
                      <a16:colId xmlns:a16="http://schemas.microsoft.com/office/drawing/2014/main" xmlns="" val="20009"/>
                    </a:ext>
                  </a:extLst>
                </a:gridCol>
                <a:gridCol w="849845">
                  <a:extLst>
                    <a:ext uri="{9D8B030D-6E8A-4147-A177-3AD203B41FA5}">
                      <a16:colId xmlns:a16="http://schemas.microsoft.com/office/drawing/2014/main" xmlns="" val="20010"/>
                    </a:ext>
                  </a:extLst>
                </a:gridCol>
                <a:gridCol w="849845"/>
              </a:tblGrid>
              <a:tr h="2954758">
                <a:tc>
                  <a:txBody>
                    <a:bodyPr/>
                    <a:lstStyle/>
                    <a:p>
                      <a:endParaRPr lang="en-US"/>
                    </a:p>
                  </a:txBody>
                  <a:tcPr/>
                </a:tc>
                <a:tc>
                  <a:txBody>
                    <a:bodyPr/>
                    <a:lstStyle/>
                    <a:p>
                      <a:pPr marL="182880" algn="l"/>
                      <a:r>
                        <a:rPr lang="en-US" sz="1800" b="1" kern="1200">
                          <a:solidFill>
                            <a:schemeClr val="lt1"/>
                          </a:solidFill>
                          <a:effectLst/>
                          <a:latin typeface="+mn-lt"/>
                          <a:ea typeface="+mn-ea"/>
                          <a:cs typeface="+mn-cs"/>
                        </a:rPr>
                        <a:t>greet and leave others</a:t>
                      </a:r>
                      <a:r>
                        <a:rPr lang="en-US" sz="2000">
                          <a:effectLst/>
                        </a:rPr>
                        <a:t> </a:t>
                      </a:r>
                      <a:r>
                        <a:rPr lang="en-US" sz="2000" b="0" kern="1200">
                          <a:solidFill>
                            <a:schemeClr val="tx1"/>
                          </a:solidFill>
                          <a:effectLst/>
                          <a:latin typeface="+mn-lt"/>
                          <a:ea typeface="+mn-ea"/>
                          <a:cs typeface="+mn-cs"/>
                        </a:rPr>
                        <a:t>.</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ask for and give names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ask others and say how I am feeling</a:t>
                      </a:r>
                      <a:r>
                        <a:rPr lang="en-US" sz="2000">
                          <a:effectLst/>
                        </a:rPr>
                        <a:t> </a:t>
                      </a:r>
                      <a:endParaRPr lang="en-US" sz="2000" b="0">
                        <a:solidFill>
                          <a:schemeClr val="tx1"/>
                        </a:solidFill>
                        <a:latin typeface="+mn-lt"/>
                      </a:endParaRPr>
                    </a:p>
                  </a:txBody>
                  <a:tcPr vert="vert270" anchor="ctr"/>
                </a:tc>
                <a:tc>
                  <a:txBody>
                    <a:bodyPr/>
                    <a:lstStyle/>
                    <a:p>
                      <a:pPr marL="182880" marR="0" algn="l">
                        <a:spcBef>
                          <a:spcPts val="0"/>
                        </a:spcBef>
                        <a:spcAft>
                          <a:spcPts val="0"/>
                        </a:spcAft>
                      </a:pPr>
                      <a:r>
                        <a:rPr lang="en-US" sz="1800" b="1" kern="1200">
                          <a:solidFill>
                            <a:schemeClr val="lt1"/>
                          </a:solidFill>
                          <a:effectLst/>
                          <a:latin typeface="+mn-lt"/>
                          <a:ea typeface="+mn-ea"/>
                          <a:cs typeface="+mn-cs"/>
                        </a:rPr>
                        <a:t>ask for and give age</a:t>
                      </a:r>
                      <a:r>
                        <a:rPr lang="en-US" sz="2000">
                          <a:effectLst/>
                        </a:rPr>
                        <a:t> </a:t>
                      </a:r>
                      <a:endParaRPr lang="en-US" sz="2000" b="0">
                        <a:solidFill>
                          <a:schemeClr val="tx1"/>
                        </a:solidFill>
                        <a:effectLst/>
                        <a:latin typeface="+mn-lt"/>
                        <a:ea typeface="Cambria" charset="0"/>
                        <a:cs typeface="Cambria" charset="0"/>
                      </a:endParaRPr>
                    </a:p>
                  </a:txBody>
                  <a:tcPr marL="68580" marR="68580" marT="0" marB="0" vert="vert270" anchor="ctr"/>
                </a:tc>
                <a:tc>
                  <a:txBody>
                    <a:bodyPr/>
                    <a:lstStyle/>
                    <a:p>
                      <a:pPr marL="182880" algn="l"/>
                      <a:r>
                        <a:rPr lang="en-US" sz="1800" b="1" kern="1200">
                          <a:solidFill>
                            <a:schemeClr val="lt1"/>
                          </a:solidFill>
                          <a:effectLst/>
                          <a:latin typeface="+mn-lt"/>
                          <a:ea typeface="+mn-ea"/>
                          <a:cs typeface="+mn-cs"/>
                        </a:rPr>
                        <a:t>give the date of my birthday</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ask others and say where I live</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compare flag of Mexico and US</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ask others and say what language I speak</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talk about what I and others want and don’t want to do in the Yucatan</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Name and describe animals that live near the Yucatan</a:t>
                      </a:r>
                      <a:r>
                        <a:rPr lang="en-US" sz="2000">
                          <a:effectLst/>
                        </a:rPr>
                        <a:t> </a:t>
                      </a:r>
                      <a:endParaRPr lang="en-US" sz="2000" b="0">
                        <a:solidFill>
                          <a:schemeClr val="tx1"/>
                        </a:solidFill>
                        <a:latin typeface="+mn-lt"/>
                      </a:endParaRPr>
                    </a:p>
                  </a:txBody>
                  <a:tcPr vert="vert270" anchor="ctr"/>
                </a:tc>
                <a:tc>
                  <a:txBody>
                    <a:bodyPr/>
                    <a:lstStyle/>
                    <a:p>
                      <a:pPr marL="182880" algn="l"/>
                      <a:r>
                        <a:rPr lang="en-US" sz="1800" b="1" kern="1200">
                          <a:solidFill>
                            <a:schemeClr val="lt1"/>
                          </a:solidFill>
                          <a:effectLst/>
                          <a:latin typeface="+mn-lt"/>
                          <a:ea typeface="+mn-ea"/>
                          <a:cs typeface="+mn-cs"/>
                        </a:rPr>
                        <a:t>ask others and say what animals you like/don’t like</a:t>
                      </a:r>
                      <a:r>
                        <a:rPr lang="en-US" sz="2000">
                          <a:effectLst/>
                        </a:rPr>
                        <a:t> </a:t>
                      </a:r>
                      <a:endParaRPr lang="en-US" sz="2000" b="0">
                        <a:solidFill>
                          <a:schemeClr val="tx1"/>
                        </a:solidFill>
                        <a:latin typeface="+mn-lt"/>
                      </a:endParaRPr>
                    </a:p>
                  </a:txBody>
                  <a:tcPr vert="vert270" anchor="ctr"/>
                </a:tc>
                <a:extLst>
                  <a:ext uri="{0D108BD9-81ED-4DB2-BD59-A6C34878D82A}">
                    <a16:rowId xmlns:a16="http://schemas.microsoft.com/office/drawing/2014/main" xmlns="" val="10000"/>
                  </a:ext>
                </a:extLst>
              </a:tr>
              <a:tr h="444545">
                <a:tc>
                  <a:txBody>
                    <a:bodyPr/>
                    <a:lstStyle/>
                    <a:p>
                      <a:r>
                        <a:rPr lang="en-US" sz="1800"/>
                        <a:t>Name of student 1</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extLst>
                  <a:ext uri="{0D108BD9-81ED-4DB2-BD59-A6C34878D82A}">
                    <a16:rowId xmlns:a16="http://schemas.microsoft.com/office/drawing/2014/main" xmlns="" val="10001"/>
                  </a:ext>
                </a:extLst>
              </a:tr>
              <a:tr h="4445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Name of student 2</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extLst>
                  <a:ext uri="{0D108BD9-81ED-4DB2-BD59-A6C34878D82A}">
                    <a16:rowId xmlns:a16="http://schemas.microsoft.com/office/drawing/2014/main" xmlns="" val="10002"/>
                  </a:ext>
                </a:extLst>
              </a:tr>
              <a:tr h="4445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Name of student 3</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extLst>
                  <a:ext uri="{0D108BD9-81ED-4DB2-BD59-A6C34878D82A}">
                    <a16:rowId xmlns:a16="http://schemas.microsoft.com/office/drawing/2014/main" xmlns="" val="10003"/>
                  </a:ext>
                </a:extLst>
              </a:tr>
              <a:tr h="444545">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extLst>
                  <a:ext uri="{0D108BD9-81ED-4DB2-BD59-A6C34878D82A}">
                    <a16:rowId xmlns:a16="http://schemas.microsoft.com/office/drawing/2014/main" xmlns="" val="10004"/>
                  </a:ext>
                </a:extLst>
              </a:tr>
              <a:tr h="444545">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80988653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2043953" y="0"/>
            <a:ext cx="8229600" cy="1069975"/>
          </a:xfrm>
        </p:spPr>
        <p:txBody>
          <a:bodyPr>
            <a:normAutofit fontScale="90000"/>
          </a:bodyPr>
          <a:lstStyle/>
          <a:p>
            <a:pPr algn="ctr" eaLnBrk="1" hangingPunct="1"/>
            <a:r>
              <a:rPr lang="en-US">
                <a:solidFill>
                  <a:schemeClr val="tx1"/>
                </a:solidFill>
                <a:ea typeface="ＭＳ Ｐゴシック" pitchFamily="-105" charset="-128"/>
                <a:cs typeface="ＭＳ Ｐゴシック" pitchFamily="-105" charset="-128"/>
              </a:rPr>
              <a:t>Language Functions / Can-do’s</a:t>
            </a:r>
          </a:p>
        </p:txBody>
      </p:sp>
      <p:graphicFrame>
        <p:nvGraphicFramePr>
          <p:cNvPr id="5" name="Table 4"/>
          <p:cNvGraphicFramePr>
            <a:graphicFrameLocks noGrp="1"/>
          </p:cNvGraphicFramePr>
          <p:nvPr>
            <p:extLst>
              <p:ext uri="{D42A27DB-BD31-4B8C-83A1-F6EECF244321}">
                <p14:modId xmlns:p14="http://schemas.microsoft.com/office/powerpoint/2010/main" val="4527669"/>
              </p:ext>
            </p:extLst>
          </p:nvPr>
        </p:nvGraphicFramePr>
        <p:xfrm>
          <a:off x="609599" y="1097289"/>
          <a:ext cx="11098307" cy="4919112"/>
        </p:xfrm>
        <a:graphic>
          <a:graphicData uri="http://schemas.openxmlformats.org/drawingml/2006/table">
            <a:tbl>
              <a:tblPr firstRow="1" bandRow="1">
                <a:tableStyleId>{B301B821-A1FF-4177-AEE7-76D212191A09}</a:tableStyleId>
              </a:tblPr>
              <a:tblGrid>
                <a:gridCol w="7871012">
                  <a:extLst>
                    <a:ext uri="{9D8B030D-6E8A-4147-A177-3AD203B41FA5}">
                      <a16:colId xmlns:a16="http://schemas.microsoft.com/office/drawing/2014/main" xmlns="" val="20000"/>
                    </a:ext>
                  </a:extLst>
                </a:gridCol>
                <a:gridCol w="1075765">
                  <a:extLst>
                    <a:ext uri="{9D8B030D-6E8A-4147-A177-3AD203B41FA5}">
                      <a16:colId xmlns:a16="http://schemas.microsoft.com/office/drawing/2014/main" xmlns="" val="20001"/>
                    </a:ext>
                  </a:extLst>
                </a:gridCol>
                <a:gridCol w="1075765">
                  <a:extLst>
                    <a:ext uri="{9D8B030D-6E8A-4147-A177-3AD203B41FA5}">
                      <a16:colId xmlns:a16="http://schemas.microsoft.com/office/drawing/2014/main" xmlns="" val="20002"/>
                    </a:ext>
                  </a:extLst>
                </a:gridCol>
                <a:gridCol w="1075765">
                  <a:extLst>
                    <a:ext uri="{9D8B030D-6E8A-4147-A177-3AD203B41FA5}">
                      <a16:colId xmlns:a16="http://schemas.microsoft.com/office/drawing/2014/main" xmlns="" val="20003"/>
                    </a:ext>
                  </a:extLst>
                </a:gridCol>
              </a:tblGrid>
              <a:tr h="1058178">
                <a:tc>
                  <a:txBody>
                    <a:bodyPr/>
                    <a:lstStyle/>
                    <a:p>
                      <a:pPr algn="l"/>
                      <a:r>
                        <a:rPr lang="en-US" sz="2000"/>
                        <a:t>I</a:t>
                      </a:r>
                      <a:r>
                        <a:rPr lang="en-US" sz="2000" baseline="0"/>
                        <a:t> can</a:t>
                      </a:r>
                      <a:endParaRPr lang="en-US" sz="2000" b="0"/>
                    </a:p>
                  </a:txBody>
                  <a:tcPr anchor="ctr"/>
                </a:tc>
                <a:tc>
                  <a:txBody>
                    <a:bodyPr/>
                    <a:lstStyle/>
                    <a:p>
                      <a:pPr algn="ctr"/>
                      <a:r>
                        <a:rPr lang="en-US" sz="2000"/>
                        <a:t>Yes</a:t>
                      </a:r>
                      <a:endParaRPr lang="en-US" sz="2000" b="0"/>
                    </a:p>
                  </a:txBody>
                  <a:tcPr anchor="ctr"/>
                </a:tc>
                <a:tc>
                  <a:txBody>
                    <a:bodyPr/>
                    <a:lstStyle/>
                    <a:p>
                      <a:pPr algn="ctr"/>
                      <a:r>
                        <a:rPr lang="en-US" sz="2000"/>
                        <a:t>With some help</a:t>
                      </a:r>
                      <a:endParaRPr lang="en-US" sz="2000" b="0"/>
                    </a:p>
                  </a:txBody>
                  <a:tcPr anchor="ctr"/>
                </a:tc>
                <a:tc>
                  <a:txBody>
                    <a:bodyPr/>
                    <a:lstStyle/>
                    <a:p>
                      <a:pPr algn="ctr"/>
                      <a:r>
                        <a:rPr lang="en-US" sz="2000"/>
                        <a:t>Not yet</a:t>
                      </a:r>
                      <a:endParaRPr lang="en-US" sz="2000" b="0"/>
                    </a:p>
                  </a:txBody>
                  <a:tcPr anchor="ctr"/>
                </a:tc>
                <a:extLst>
                  <a:ext uri="{0D108BD9-81ED-4DB2-BD59-A6C34878D82A}">
                    <a16:rowId xmlns:a16="http://schemas.microsoft.com/office/drawing/2014/main" xmlns="" val="10000"/>
                  </a:ext>
                </a:extLst>
              </a:tr>
              <a:tr h="609153">
                <a:tc>
                  <a:txBody>
                    <a:bodyPr/>
                    <a:lstStyle/>
                    <a:p>
                      <a:pPr marL="0" marR="0">
                        <a:spcBef>
                          <a:spcPts val="0"/>
                        </a:spcBef>
                        <a:spcAft>
                          <a:spcPts val="0"/>
                        </a:spcAft>
                      </a:pPr>
                      <a:r>
                        <a:rPr lang="en-US" sz="2400">
                          <a:effectLst/>
                          <a:latin typeface="+mn-lt"/>
                          <a:ea typeface="DengXian" charset="-122"/>
                          <a:cs typeface="Times New Roman" charset="0"/>
                        </a:rPr>
                        <a:t>ask others and say where I live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1"/>
                  </a:ext>
                </a:extLst>
              </a:tr>
              <a:tr h="695746">
                <a:tc>
                  <a:txBody>
                    <a:bodyPr/>
                    <a:lstStyle/>
                    <a:p>
                      <a:pPr marL="0" marR="0">
                        <a:spcBef>
                          <a:spcPts val="0"/>
                        </a:spcBef>
                        <a:spcAft>
                          <a:spcPts val="0"/>
                        </a:spcAft>
                      </a:pPr>
                      <a:r>
                        <a:rPr lang="en-US" sz="2400">
                          <a:effectLst/>
                          <a:latin typeface="+mn-lt"/>
                          <a:ea typeface="DengXian" charset="-122"/>
                          <a:cs typeface="Times New Roman" charset="0"/>
                        </a:rPr>
                        <a:t>compare flag of Mexico and US</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2"/>
                  </a:ext>
                </a:extLst>
              </a:tr>
              <a:tr h="609153">
                <a:tc>
                  <a:txBody>
                    <a:bodyPr/>
                    <a:lstStyle/>
                    <a:p>
                      <a:pPr marL="0" marR="0">
                        <a:spcBef>
                          <a:spcPts val="0"/>
                        </a:spcBef>
                        <a:spcAft>
                          <a:spcPts val="0"/>
                        </a:spcAft>
                      </a:pPr>
                      <a:r>
                        <a:rPr lang="en-US" sz="2400">
                          <a:effectLst/>
                          <a:latin typeface="+mn-lt"/>
                          <a:ea typeface="DengXian" charset="-122"/>
                          <a:cs typeface="Times New Roman" charset="0"/>
                        </a:rPr>
                        <a:t>ask others and say what language I speak</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3"/>
                  </a:ext>
                </a:extLst>
              </a:tr>
              <a:tr h="664434">
                <a:tc>
                  <a:txBody>
                    <a:bodyPr/>
                    <a:lstStyle/>
                    <a:p>
                      <a:pPr marL="0" marR="0">
                        <a:spcBef>
                          <a:spcPts val="0"/>
                        </a:spcBef>
                        <a:spcAft>
                          <a:spcPts val="0"/>
                        </a:spcAft>
                      </a:pPr>
                      <a:r>
                        <a:rPr lang="en-US" sz="2400">
                          <a:effectLst/>
                          <a:latin typeface="+mn-lt"/>
                          <a:ea typeface="DengXian" charset="-122"/>
                          <a:cs typeface="Times New Roman" charset="0"/>
                        </a:rPr>
                        <a:t>talk about what I and others want and don’t want to do in the Yucatan</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4"/>
                  </a:ext>
                </a:extLst>
              </a:tr>
              <a:tr h="607681">
                <a:tc>
                  <a:txBody>
                    <a:bodyPr/>
                    <a:lstStyle/>
                    <a:p>
                      <a:pPr marL="0" marR="0">
                        <a:spcBef>
                          <a:spcPts val="0"/>
                        </a:spcBef>
                        <a:spcAft>
                          <a:spcPts val="0"/>
                        </a:spcAft>
                      </a:pPr>
                      <a:r>
                        <a:rPr lang="en-US" sz="2400">
                          <a:effectLst/>
                          <a:latin typeface="+mn-lt"/>
                          <a:ea typeface="DengXian" charset="-122"/>
                          <a:cs typeface="Times New Roman" charset="0"/>
                        </a:rPr>
                        <a:t>Name and describe animals that live near the Yucatan</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5"/>
                  </a:ext>
                </a:extLst>
              </a:tr>
              <a:tr h="607681">
                <a:tc>
                  <a:txBody>
                    <a:bodyPr/>
                    <a:lstStyle/>
                    <a:p>
                      <a:pPr marL="0" marR="0">
                        <a:spcBef>
                          <a:spcPts val="0"/>
                        </a:spcBef>
                        <a:spcAft>
                          <a:spcPts val="0"/>
                        </a:spcAft>
                      </a:pPr>
                      <a:r>
                        <a:rPr lang="en-US" sz="2400">
                          <a:effectLst/>
                          <a:latin typeface="+mn-lt"/>
                          <a:ea typeface="DengXian" charset="-122"/>
                          <a:cs typeface="Times New Roman" charset="0"/>
                        </a:rPr>
                        <a:t>ask others and say what animals you like/don’t like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xmlns="" val="10006"/>
                  </a:ext>
                </a:extLst>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18237304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256216489"/>
              </p:ext>
            </p:extLst>
          </p:nvPr>
        </p:nvGraphicFramePr>
        <p:xfrm>
          <a:off x="171450" y="157163"/>
          <a:ext cx="11482668" cy="5914352"/>
        </p:xfrm>
        <a:graphic>
          <a:graphicData uri="http://schemas.openxmlformats.org/drawingml/2006/table">
            <a:tbl>
              <a:tblPr firstRow="1" bandRow="1">
                <a:tableStyleId>{B301B821-A1FF-4177-AEE7-76D212191A09}</a:tableStyleId>
              </a:tblPr>
              <a:tblGrid>
                <a:gridCol w="4143375">
                  <a:extLst>
                    <a:ext uri="{9D8B030D-6E8A-4147-A177-3AD203B41FA5}">
                      <a16:colId xmlns:a16="http://schemas.microsoft.com/office/drawing/2014/main" xmlns="" val="20000"/>
                    </a:ext>
                  </a:extLst>
                </a:gridCol>
                <a:gridCol w="4109206">
                  <a:extLst>
                    <a:ext uri="{9D8B030D-6E8A-4147-A177-3AD203B41FA5}">
                      <a16:colId xmlns:a16="http://schemas.microsoft.com/office/drawing/2014/main" xmlns="" val="20001"/>
                    </a:ext>
                  </a:extLst>
                </a:gridCol>
                <a:gridCol w="3230087">
                  <a:extLst>
                    <a:ext uri="{9D8B030D-6E8A-4147-A177-3AD203B41FA5}">
                      <a16:colId xmlns:a16="http://schemas.microsoft.com/office/drawing/2014/main" xmlns="" val="20002"/>
                    </a:ext>
                  </a:extLst>
                </a:gridCol>
              </a:tblGrid>
              <a:tr h="510495">
                <a:tc gridSpan="3">
                  <a:txBody>
                    <a:bodyPr/>
                    <a:lstStyle/>
                    <a:p>
                      <a:pPr algn="ctr"/>
                      <a:r>
                        <a:rPr lang="en-US" sz="2400" dirty="0"/>
                        <a:t>Toolbox</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585873">
                <a:tc>
                  <a:txBody>
                    <a:bodyPr/>
                    <a:lstStyle/>
                    <a:p>
                      <a:pPr algn="ctr"/>
                      <a:r>
                        <a:rPr lang="en-US" sz="2000" dirty="0"/>
                        <a:t>Language Functions</a:t>
                      </a:r>
                    </a:p>
                    <a:p>
                      <a:pPr algn="ctr"/>
                      <a:r>
                        <a:rPr lang="en-US" sz="2000" dirty="0"/>
                        <a:t>I can….</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Related Structures/</a:t>
                      </a:r>
                    </a:p>
                    <a:p>
                      <a:pPr algn="ctr"/>
                      <a:r>
                        <a:rPr lang="en-US" sz="2000" dirty="0"/>
                        <a:t>Patterns</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Priority </a:t>
                      </a:r>
                    </a:p>
                    <a:p>
                      <a:pPr algn="ctr"/>
                      <a:r>
                        <a:rPr lang="en-US" sz="2000" dirty="0"/>
                        <a:t>Vocabulary</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17251">
                <a:tc>
                  <a:txBody>
                    <a:bodyPr/>
                    <a:lstStyle/>
                    <a:p>
                      <a:pPr marL="0" marR="0">
                        <a:spcBef>
                          <a:spcPts val="0"/>
                        </a:spcBef>
                        <a:spcAft>
                          <a:spcPts val="0"/>
                        </a:spcAft>
                      </a:pPr>
                      <a:r>
                        <a:rPr lang="en-US" sz="2000">
                          <a:effectLst/>
                          <a:latin typeface="+mj-lt"/>
                          <a:ea typeface="DengXian" charset="-122"/>
                          <a:cs typeface="Times New Roman" charset="0"/>
                        </a:rPr>
                        <a:t>greet and leave others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17251">
                <a:tc>
                  <a:txBody>
                    <a:bodyPr/>
                    <a:lstStyle/>
                    <a:p>
                      <a:pPr marL="0" marR="0">
                        <a:spcBef>
                          <a:spcPts val="0"/>
                        </a:spcBef>
                        <a:spcAft>
                          <a:spcPts val="0"/>
                        </a:spcAft>
                      </a:pPr>
                      <a:r>
                        <a:rPr lang="en-US" sz="2000">
                          <a:effectLst/>
                          <a:latin typeface="+mj-lt"/>
                          <a:ea typeface="DengXian" charset="-122"/>
                          <a:cs typeface="Times New Roman" charset="0"/>
                        </a:rPr>
                        <a:t>ask for and give names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how I am feeling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for and give age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give the date of my birthday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where I live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compare flag of Mexico and US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5035">
                <a:tc>
                  <a:txBody>
                    <a:bodyPr/>
                    <a:lstStyle/>
                    <a:p>
                      <a:pPr marL="0" marR="0">
                        <a:spcBef>
                          <a:spcPts val="0"/>
                        </a:spcBef>
                        <a:spcAft>
                          <a:spcPts val="0"/>
                        </a:spcAft>
                      </a:pPr>
                      <a:r>
                        <a:rPr lang="en-US" sz="2000">
                          <a:effectLst/>
                          <a:latin typeface="+mj-lt"/>
                          <a:ea typeface="DengXian" charset="-122"/>
                          <a:cs typeface="Times New Roman" charset="0"/>
                        </a:rPr>
                        <a:t>ask others and say what language I speak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400">
                        <a:effectLst/>
                        <a:latin typeface="+mj-lt"/>
                        <a:ea typeface="DengXian" charset="-122"/>
                        <a:cs typeface="Times New Roman"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025">
                <a:tc>
                  <a:txBody>
                    <a:bodyPr/>
                    <a:lstStyle/>
                    <a:p>
                      <a:pPr marL="0" marR="0">
                        <a:spcBef>
                          <a:spcPts val="0"/>
                        </a:spcBef>
                        <a:spcAft>
                          <a:spcPts val="0"/>
                        </a:spcAft>
                      </a:pPr>
                      <a:r>
                        <a:rPr lang="en-US" sz="1600" i="1">
                          <a:solidFill>
                            <a:srgbClr val="FF0000"/>
                          </a:solidFill>
                          <a:effectLst/>
                          <a:latin typeface="+mj-lt"/>
                          <a:ea typeface="DengXian" charset="-122"/>
                          <a:cs typeface="Times New Roman" charset="0"/>
                        </a:rPr>
                        <a:t>Other functions listed in curriculum document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
        <p:nvSpPr>
          <p:cNvPr id="5" name="Rounded Rectangle 4"/>
          <p:cNvSpPr/>
          <p:nvPr/>
        </p:nvSpPr>
        <p:spPr>
          <a:xfrm rot="21113754">
            <a:off x="3642760" y="2846539"/>
            <a:ext cx="5015223" cy="1816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orbel" panose="020B0503020204020204"/>
                <a:ea typeface="+mn-ea"/>
                <a:cs typeface="+mn-cs"/>
              </a:rPr>
              <a:t>What structures/patterns are likely to be part of this unit?</a:t>
            </a:r>
          </a:p>
        </p:txBody>
      </p:sp>
    </p:spTree>
    <p:extLst>
      <p:ext uri="{BB962C8B-B14F-4D97-AF65-F5344CB8AC3E}">
        <p14:creationId xmlns:p14="http://schemas.microsoft.com/office/powerpoint/2010/main" val="21134582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608533428"/>
              </p:ext>
            </p:extLst>
          </p:nvPr>
        </p:nvGraphicFramePr>
        <p:xfrm>
          <a:off x="171450" y="157163"/>
          <a:ext cx="11482668" cy="6644073"/>
        </p:xfrm>
        <a:graphic>
          <a:graphicData uri="http://schemas.openxmlformats.org/drawingml/2006/table">
            <a:tbl>
              <a:tblPr firstRow="1" bandRow="1">
                <a:tableStyleId>{B301B821-A1FF-4177-AEE7-76D212191A09}</a:tableStyleId>
              </a:tblPr>
              <a:tblGrid>
                <a:gridCol w="4143375">
                  <a:extLst>
                    <a:ext uri="{9D8B030D-6E8A-4147-A177-3AD203B41FA5}">
                      <a16:colId xmlns:a16="http://schemas.microsoft.com/office/drawing/2014/main" xmlns="" val="20000"/>
                    </a:ext>
                  </a:extLst>
                </a:gridCol>
                <a:gridCol w="4109206">
                  <a:extLst>
                    <a:ext uri="{9D8B030D-6E8A-4147-A177-3AD203B41FA5}">
                      <a16:colId xmlns:a16="http://schemas.microsoft.com/office/drawing/2014/main" xmlns="" val="20001"/>
                    </a:ext>
                  </a:extLst>
                </a:gridCol>
                <a:gridCol w="3230087">
                  <a:extLst>
                    <a:ext uri="{9D8B030D-6E8A-4147-A177-3AD203B41FA5}">
                      <a16:colId xmlns:a16="http://schemas.microsoft.com/office/drawing/2014/main" xmlns="" val="20002"/>
                    </a:ext>
                  </a:extLst>
                </a:gridCol>
              </a:tblGrid>
              <a:tr h="510495">
                <a:tc gridSpan="3">
                  <a:txBody>
                    <a:bodyPr/>
                    <a:lstStyle/>
                    <a:p>
                      <a:pPr algn="ctr"/>
                      <a:r>
                        <a:rPr lang="en-US" sz="2400" dirty="0"/>
                        <a:t>Toolbox</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585873">
                <a:tc>
                  <a:txBody>
                    <a:bodyPr/>
                    <a:lstStyle/>
                    <a:p>
                      <a:pPr algn="ctr"/>
                      <a:r>
                        <a:rPr lang="en-US" sz="2000" dirty="0"/>
                        <a:t>Language Functions</a:t>
                      </a:r>
                    </a:p>
                    <a:p>
                      <a:pPr algn="ctr"/>
                      <a:r>
                        <a:rPr lang="en-US" sz="2000" dirty="0"/>
                        <a:t>I can….</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Related Structures/</a:t>
                      </a:r>
                    </a:p>
                    <a:p>
                      <a:pPr algn="ctr"/>
                      <a:r>
                        <a:rPr lang="en-US" sz="2000" dirty="0"/>
                        <a:t>Patterns</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Priority </a:t>
                      </a:r>
                    </a:p>
                    <a:p>
                      <a:pPr algn="ctr"/>
                      <a:r>
                        <a:rPr lang="en-US" sz="2000" dirty="0"/>
                        <a:t>Vocabulary</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17251">
                <a:tc>
                  <a:txBody>
                    <a:bodyPr/>
                    <a:lstStyle/>
                    <a:p>
                      <a:pPr marL="0" marR="0">
                        <a:spcBef>
                          <a:spcPts val="0"/>
                        </a:spcBef>
                        <a:spcAft>
                          <a:spcPts val="0"/>
                        </a:spcAft>
                      </a:pPr>
                      <a:r>
                        <a:rPr lang="en-US" sz="2000">
                          <a:effectLst/>
                          <a:latin typeface="+mj-lt"/>
                          <a:ea typeface="DengXian" charset="-122"/>
                          <a:cs typeface="Times New Roman" charset="0"/>
                        </a:rPr>
                        <a:t>greet and leave others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greetings by time of day</a:t>
                      </a:r>
                    </a:p>
                    <a:p>
                      <a:pPr marL="0" marR="0">
                        <a:spcBef>
                          <a:spcPts val="0"/>
                        </a:spcBef>
                        <a:spcAft>
                          <a:spcPts val="0"/>
                        </a:spcAft>
                      </a:pPr>
                      <a:r>
                        <a:rPr lang="en-US" sz="1400">
                          <a:effectLst/>
                          <a:latin typeface="+mj-lt"/>
                          <a:ea typeface="DengXian" charset="-122"/>
                          <a:cs typeface="Times New Roman" charset="0"/>
                        </a:rPr>
                        <a:t>saying good-be</a:t>
                      </a:r>
                    </a:p>
                    <a:p>
                      <a:pPr marL="0" marR="0">
                        <a:spcBef>
                          <a:spcPts val="0"/>
                        </a:spcBef>
                        <a:spcAft>
                          <a:spcPts val="0"/>
                        </a:spcAft>
                      </a:pPr>
                      <a:r>
                        <a:rPr lang="en-US" sz="1400">
                          <a:effectLst/>
                          <a:latin typeface="+mj-lt"/>
                          <a:ea typeface="DengXian" charset="-122"/>
                          <a:cs typeface="Times New Roman" charset="0"/>
                        </a:rPr>
                        <a:t>Mr., Mrs.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17251">
                <a:tc>
                  <a:txBody>
                    <a:bodyPr/>
                    <a:lstStyle/>
                    <a:p>
                      <a:pPr marL="0" marR="0">
                        <a:spcBef>
                          <a:spcPts val="0"/>
                        </a:spcBef>
                        <a:spcAft>
                          <a:spcPts val="0"/>
                        </a:spcAft>
                      </a:pPr>
                      <a:r>
                        <a:rPr lang="en-US" sz="2000">
                          <a:effectLst/>
                          <a:latin typeface="+mj-lt"/>
                          <a:ea typeface="DengXian" charset="-122"/>
                          <a:cs typeface="Times New Roman" charset="0"/>
                        </a:rPr>
                        <a:t>ask for and give names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What is your name? </a:t>
                      </a:r>
                    </a:p>
                    <a:p>
                      <a:pPr marL="0" marR="0">
                        <a:spcBef>
                          <a:spcPts val="0"/>
                        </a:spcBef>
                        <a:spcAft>
                          <a:spcPts val="0"/>
                        </a:spcAft>
                      </a:pPr>
                      <a:r>
                        <a:rPr lang="en-US" sz="1400">
                          <a:effectLst/>
                          <a:latin typeface="+mj-lt"/>
                          <a:ea typeface="DengXian" charset="-122"/>
                          <a:cs typeface="Times New Roman" charset="0"/>
                        </a:rPr>
                        <a:t>My name is..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how I am feeling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How are you? </a:t>
                      </a:r>
                    </a:p>
                    <a:p>
                      <a:pPr marL="0" marR="0">
                        <a:spcBef>
                          <a:spcPts val="0"/>
                        </a:spcBef>
                        <a:spcAft>
                          <a:spcPts val="0"/>
                        </a:spcAft>
                      </a:pPr>
                      <a:r>
                        <a:rPr lang="en-US" sz="1400">
                          <a:effectLst/>
                          <a:latin typeface="+mj-lt"/>
                          <a:ea typeface="DengXian" charset="-122"/>
                          <a:cs typeface="Times New Roman" charset="0"/>
                        </a:rPr>
                        <a:t>I’m fine, very fine, not so good. </a:t>
                      </a:r>
                    </a:p>
                    <a:p>
                      <a:pPr marL="0" marR="0">
                        <a:spcBef>
                          <a:spcPts val="0"/>
                        </a:spcBef>
                        <a:spcAft>
                          <a:spcPts val="0"/>
                        </a:spcAft>
                      </a:pPr>
                      <a:r>
                        <a:rPr lang="en-US" sz="1400">
                          <a:effectLst/>
                          <a:latin typeface="+mj-lt"/>
                          <a:ea typeface="DengXian" charset="-122"/>
                          <a:cs typeface="Times New Roman" charset="0"/>
                        </a:rPr>
                        <a:t>and you?</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for and give age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How old are you?</a:t>
                      </a:r>
                    </a:p>
                    <a:p>
                      <a:pPr marL="0" marR="0">
                        <a:spcBef>
                          <a:spcPts val="0"/>
                        </a:spcBef>
                        <a:spcAft>
                          <a:spcPts val="0"/>
                        </a:spcAft>
                      </a:pPr>
                      <a:r>
                        <a:rPr lang="en-US" sz="1400">
                          <a:effectLst/>
                          <a:latin typeface="+mj-lt"/>
                          <a:ea typeface="DengXian" charset="-122"/>
                          <a:cs typeface="Times New Roman" charset="0"/>
                        </a:rPr>
                        <a:t>I am (years) old.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give the date of my birthday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When is your birthday?</a:t>
                      </a:r>
                    </a:p>
                    <a:p>
                      <a:pPr marL="0" marR="0">
                        <a:spcBef>
                          <a:spcPts val="0"/>
                        </a:spcBef>
                        <a:spcAft>
                          <a:spcPts val="0"/>
                        </a:spcAft>
                      </a:pPr>
                      <a:r>
                        <a:rPr lang="en-US" sz="1400">
                          <a:effectLst/>
                          <a:latin typeface="+mj-lt"/>
                          <a:ea typeface="DengXian" charset="-122"/>
                          <a:cs typeface="Times New Roman" charset="0"/>
                        </a:rPr>
                        <a:t>date and month of birthday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where I live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Where do you live? </a:t>
                      </a:r>
                    </a:p>
                    <a:p>
                      <a:pPr marL="0" marR="0">
                        <a:spcBef>
                          <a:spcPts val="0"/>
                        </a:spcBef>
                        <a:spcAft>
                          <a:spcPts val="0"/>
                        </a:spcAft>
                      </a:pPr>
                      <a:r>
                        <a:rPr lang="en-US" sz="1400">
                          <a:effectLst/>
                          <a:latin typeface="+mj-lt"/>
                          <a:ea typeface="DengXian" charset="-122"/>
                          <a:cs typeface="Times New Roman" charset="0"/>
                        </a:rPr>
                        <a:t>I live in the United States, in Mexico. </a:t>
                      </a:r>
                    </a:p>
                    <a:p>
                      <a:pPr marL="0" marR="0">
                        <a:spcBef>
                          <a:spcPts val="0"/>
                        </a:spcBef>
                        <a:spcAft>
                          <a:spcPts val="0"/>
                        </a:spcAft>
                      </a:pPr>
                      <a:r>
                        <a:rPr lang="en-US" sz="1400">
                          <a:effectLst/>
                          <a:latin typeface="+mj-lt"/>
                          <a:ea typeface="DengXian" charset="-122"/>
                          <a:cs typeface="Times New Roman" charset="0"/>
                        </a:rPr>
                        <a:t>habitat of selected animals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compare flag of Mexico and US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The flag of (Mexico) is (colors).</a:t>
                      </a:r>
                    </a:p>
                    <a:p>
                      <a:pPr marL="0" marR="0">
                        <a:spcBef>
                          <a:spcPts val="0"/>
                        </a:spcBef>
                        <a:spcAft>
                          <a:spcPts val="0"/>
                        </a:spcAft>
                      </a:pPr>
                      <a:r>
                        <a:rPr lang="en-US" sz="1400">
                          <a:effectLst/>
                          <a:latin typeface="+mj-lt"/>
                          <a:ea typeface="DengXian" charset="-122"/>
                          <a:cs typeface="Times New Roman" charset="0"/>
                        </a:rPr>
                        <a:t>It has a golden eagle.</a:t>
                      </a:r>
                    </a:p>
                    <a:p>
                      <a:pPr marL="0" marR="0">
                        <a:spcBef>
                          <a:spcPts val="0"/>
                        </a:spcBef>
                        <a:spcAft>
                          <a:spcPts val="0"/>
                        </a:spcAft>
                      </a:pPr>
                      <a:r>
                        <a:rPr lang="en-US" sz="1400">
                          <a:effectLst/>
                          <a:latin typeface="+mj-lt"/>
                          <a:ea typeface="DengXian" charset="-122"/>
                          <a:cs typeface="Times New Roman" charset="0"/>
                        </a:rPr>
                        <a:t>United States (bald eagle) </a:t>
                      </a:r>
                    </a:p>
                    <a:p>
                      <a:pPr marL="0" marR="0">
                        <a:spcBef>
                          <a:spcPts val="0"/>
                        </a:spcBef>
                        <a:spcAft>
                          <a:spcPts val="0"/>
                        </a:spcAft>
                      </a:pPr>
                      <a:r>
                        <a:rPr lang="en-US" sz="1400">
                          <a:effectLst/>
                          <a:latin typeface="+mj-lt"/>
                          <a:ea typeface="DengXian" charset="-122"/>
                          <a:cs typeface="Times New Roman" charset="0"/>
                        </a:rPr>
                        <a:t>red, white, blue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5035">
                <a:tc>
                  <a:txBody>
                    <a:bodyPr/>
                    <a:lstStyle/>
                    <a:p>
                      <a:pPr marL="0" marR="0">
                        <a:spcBef>
                          <a:spcPts val="0"/>
                        </a:spcBef>
                        <a:spcAft>
                          <a:spcPts val="0"/>
                        </a:spcAft>
                      </a:pPr>
                      <a:r>
                        <a:rPr lang="en-US" sz="2000">
                          <a:effectLst/>
                          <a:latin typeface="+mj-lt"/>
                          <a:ea typeface="DengXian" charset="-122"/>
                          <a:cs typeface="Times New Roman" charset="0"/>
                        </a:rPr>
                        <a:t>ask others and say what language I speak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What language do you speak? </a:t>
                      </a:r>
                    </a:p>
                    <a:p>
                      <a:pPr marL="0" marR="0">
                        <a:spcBef>
                          <a:spcPts val="0"/>
                        </a:spcBef>
                        <a:spcAft>
                          <a:spcPts val="0"/>
                        </a:spcAft>
                      </a:pPr>
                      <a:r>
                        <a:rPr lang="en-US" sz="1400">
                          <a:effectLst/>
                          <a:latin typeface="+mj-lt"/>
                          <a:ea typeface="DengXian" charset="-122"/>
                          <a:cs typeface="Times New Roman" charset="0"/>
                        </a:rPr>
                        <a:t>I speak English, Spanish</a:t>
                      </a:r>
                    </a:p>
                    <a:p>
                      <a:pPr marL="0" marR="0">
                        <a:spcBef>
                          <a:spcPts val="0"/>
                        </a:spcBef>
                        <a:spcAft>
                          <a:spcPts val="0"/>
                        </a:spcAft>
                      </a:pPr>
                      <a:r>
                        <a:rPr lang="en-US" sz="1400">
                          <a:effectLst/>
                          <a:latin typeface="+mj-lt"/>
                          <a:ea typeface="DengXian" charset="-122"/>
                          <a:cs typeface="Times New Roman" charset="0"/>
                        </a:rPr>
                        <a:t>other languages in the room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025">
                <a:tc>
                  <a:txBody>
                    <a:bodyPr/>
                    <a:lstStyle/>
                    <a:p>
                      <a:pPr marL="0" marR="0">
                        <a:spcBef>
                          <a:spcPts val="0"/>
                        </a:spcBef>
                        <a:spcAft>
                          <a:spcPts val="0"/>
                        </a:spcAft>
                      </a:pPr>
                      <a:r>
                        <a:rPr lang="en-US" sz="1600" i="1">
                          <a:solidFill>
                            <a:srgbClr val="FF0000"/>
                          </a:solidFill>
                          <a:effectLst/>
                          <a:latin typeface="+mj-lt"/>
                          <a:ea typeface="DengXian" charset="-122"/>
                          <a:cs typeface="Times New Roman" charset="0"/>
                        </a:rPr>
                        <a:t>Other functions listed in curriculum document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15140762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CD68A8-3407-1E48-BE06-0D14CF66670E}" type="slidenum">
              <a:rPr kumimoji="0" lang="uk-UA" sz="1200" b="0" i="0" u="none" strike="noStrike" kern="1200" cap="none" spc="0" normalizeH="0" baseline="0" noProof="0" smtClean="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uk-UA"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pic>
        <p:nvPicPr>
          <p:cNvPr id="6" name="Content Placeholder 5" descr="14 | July | 2011 | Locust blog"/>
          <p:cNvPicPr>
            <a:picLocks noGrp="1" noChangeAspect="1"/>
          </p:cNvPicPr>
          <p:nvPr>
            <p:ph idx="4294967295"/>
          </p:nvPr>
        </p:nvPicPr>
        <p:blipFill>
          <a:blip r:embed="rId2"/>
          <a:stretch>
            <a:fillRect/>
          </a:stretch>
        </p:blipFill>
        <p:spPr>
          <a:xfrm>
            <a:off x="953136" y="848"/>
            <a:ext cx="5142864" cy="6857152"/>
          </a:xfrm>
        </p:spPr>
      </p:pic>
      <p:sp>
        <p:nvSpPr>
          <p:cNvPr id="7" name="Thought Bubble: Cloud 6"/>
          <p:cNvSpPr/>
          <p:nvPr/>
        </p:nvSpPr>
        <p:spPr>
          <a:xfrm>
            <a:off x="6376820" y="3655355"/>
            <a:ext cx="5277297" cy="2700995"/>
          </a:xfrm>
          <a:prstGeom prst="cloudCallout">
            <a:avLst>
              <a:gd name="adj1" fmla="val -72117"/>
              <a:gd name="adj2" fmla="val -1186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white"/>
                </a:solidFill>
                <a:effectLst/>
                <a:uLnTx/>
                <a:uFillTx/>
                <a:latin typeface="Corbel" panose="020B0503020204020204"/>
                <a:ea typeface="+mn-ea"/>
                <a:cs typeface="+mn-cs"/>
              </a:rPr>
              <a:t>You can’t select vocabulary until you know its </a:t>
            </a:r>
            <a:r>
              <a:rPr kumimoji="0" lang="en-US" sz="3000" b="0" i="1" u="none" strike="noStrike" kern="1200" cap="none" spc="0" normalizeH="0" baseline="0" noProof="0" dirty="0">
                <a:ln>
                  <a:noFill/>
                </a:ln>
                <a:solidFill>
                  <a:prstClr val="white"/>
                </a:solidFill>
                <a:effectLst/>
                <a:uLnTx/>
                <a:uFillTx/>
                <a:latin typeface="Corbel" panose="020B0503020204020204"/>
                <a:ea typeface="+mn-ea"/>
                <a:cs typeface="+mn-cs"/>
              </a:rPr>
              <a:t>PURPOSE </a:t>
            </a:r>
            <a:r>
              <a:rPr kumimoji="0" lang="en-US" sz="3000" b="0" i="0" u="none" strike="noStrike" kern="1200" cap="none" spc="0" normalizeH="0" baseline="0" noProof="0" dirty="0">
                <a:ln>
                  <a:noFill/>
                </a:ln>
                <a:solidFill>
                  <a:prstClr val="white"/>
                </a:solidFill>
                <a:effectLst/>
                <a:uLnTx/>
                <a:uFillTx/>
                <a:latin typeface="Corbel" panose="020B0503020204020204"/>
                <a:ea typeface="+mn-ea"/>
                <a:cs typeface="+mn-cs"/>
              </a:rPr>
              <a:t>.</a:t>
            </a:r>
          </a:p>
        </p:txBody>
      </p:sp>
      <p:sp>
        <p:nvSpPr>
          <p:cNvPr id="8" name="Rounded Rectangle 7"/>
          <p:cNvSpPr/>
          <p:nvPr/>
        </p:nvSpPr>
        <p:spPr>
          <a:xfrm>
            <a:off x="6675571" y="945722"/>
            <a:ext cx="5107330" cy="1764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orbel" panose="020B0503020204020204"/>
                <a:ea typeface="+mn-ea"/>
                <a:cs typeface="+mn-cs"/>
              </a:rPr>
              <a:t>What conversation do you hear in your head for each function? </a:t>
            </a:r>
          </a:p>
        </p:txBody>
      </p:sp>
    </p:spTree>
    <p:extLst>
      <p:ext uri="{BB962C8B-B14F-4D97-AF65-F5344CB8AC3E}">
        <p14:creationId xmlns:p14="http://schemas.microsoft.com/office/powerpoint/2010/main" val="1327118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124337062"/>
              </p:ext>
            </p:extLst>
          </p:nvPr>
        </p:nvGraphicFramePr>
        <p:xfrm>
          <a:off x="171450" y="157163"/>
          <a:ext cx="11482668" cy="6644073"/>
        </p:xfrm>
        <a:graphic>
          <a:graphicData uri="http://schemas.openxmlformats.org/drawingml/2006/table">
            <a:tbl>
              <a:tblPr firstRow="1" bandRow="1">
                <a:tableStyleId>{B301B821-A1FF-4177-AEE7-76D212191A09}</a:tableStyleId>
              </a:tblPr>
              <a:tblGrid>
                <a:gridCol w="4143375">
                  <a:extLst>
                    <a:ext uri="{9D8B030D-6E8A-4147-A177-3AD203B41FA5}">
                      <a16:colId xmlns:a16="http://schemas.microsoft.com/office/drawing/2014/main" xmlns="" val="20000"/>
                    </a:ext>
                  </a:extLst>
                </a:gridCol>
                <a:gridCol w="4109206">
                  <a:extLst>
                    <a:ext uri="{9D8B030D-6E8A-4147-A177-3AD203B41FA5}">
                      <a16:colId xmlns:a16="http://schemas.microsoft.com/office/drawing/2014/main" xmlns="" val="20001"/>
                    </a:ext>
                  </a:extLst>
                </a:gridCol>
                <a:gridCol w="3230087">
                  <a:extLst>
                    <a:ext uri="{9D8B030D-6E8A-4147-A177-3AD203B41FA5}">
                      <a16:colId xmlns:a16="http://schemas.microsoft.com/office/drawing/2014/main" xmlns="" val="20002"/>
                    </a:ext>
                  </a:extLst>
                </a:gridCol>
              </a:tblGrid>
              <a:tr h="510495">
                <a:tc gridSpan="3">
                  <a:txBody>
                    <a:bodyPr/>
                    <a:lstStyle/>
                    <a:p>
                      <a:pPr algn="ctr"/>
                      <a:r>
                        <a:rPr lang="en-US" sz="2400" dirty="0"/>
                        <a:t>Toolbox</a:t>
                      </a: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585873">
                <a:tc>
                  <a:txBody>
                    <a:bodyPr/>
                    <a:lstStyle/>
                    <a:p>
                      <a:pPr algn="ctr"/>
                      <a:r>
                        <a:rPr lang="en-US" sz="2000" dirty="0"/>
                        <a:t>Language Functions</a:t>
                      </a:r>
                    </a:p>
                    <a:p>
                      <a:pPr algn="ctr"/>
                      <a:r>
                        <a:rPr lang="en-US" sz="2000" dirty="0"/>
                        <a:t>I can….</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Related Structures/</a:t>
                      </a:r>
                    </a:p>
                    <a:p>
                      <a:pPr algn="ctr"/>
                      <a:r>
                        <a:rPr lang="en-US" sz="2000" dirty="0"/>
                        <a:t>Patterns</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Priority </a:t>
                      </a:r>
                    </a:p>
                    <a:p>
                      <a:pPr algn="ctr"/>
                      <a:r>
                        <a:rPr lang="en-US" sz="2000" dirty="0"/>
                        <a:t>Vocabulary</a:t>
                      </a:r>
                      <a:endParaRPr lang="en-US" sz="2000" b="1" dirty="0"/>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517251">
                <a:tc>
                  <a:txBody>
                    <a:bodyPr/>
                    <a:lstStyle/>
                    <a:p>
                      <a:pPr marL="0" marR="0">
                        <a:spcBef>
                          <a:spcPts val="0"/>
                        </a:spcBef>
                        <a:spcAft>
                          <a:spcPts val="0"/>
                        </a:spcAft>
                      </a:pPr>
                      <a:r>
                        <a:rPr lang="en-US" sz="2000">
                          <a:effectLst/>
                          <a:latin typeface="+mj-lt"/>
                          <a:ea typeface="DengXian" charset="-122"/>
                          <a:cs typeface="Times New Roman" charset="0"/>
                        </a:rPr>
                        <a:t>greet and leave others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greetings by time of day</a:t>
                      </a:r>
                    </a:p>
                    <a:p>
                      <a:pPr marL="0" marR="0">
                        <a:spcBef>
                          <a:spcPts val="0"/>
                        </a:spcBef>
                        <a:spcAft>
                          <a:spcPts val="0"/>
                        </a:spcAft>
                      </a:pPr>
                      <a:r>
                        <a:rPr lang="en-US" sz="1400">
                          <a:effectLst/>
                          <a:latin typeface="+mj-lt"/>
                          <a:ea typeface="DengXian" charset="-122"/>
                          <a:cs typeface="Times New Roman" charset="0"/>
                        </a:rPr>
                        <a:t>saying good-be</a:t>
                      </a:r>
                    </a:p>
                    <a:p>
                      <a:pPr marL="0" marR="0">
                        <a:spcBef>
                          <a:spcPts val="0"/>
                        </a:spcBef>
                        <a:spcAft>
                          <a:spcPts val="0"/>
                        </a:spcAft>
                      </a:pPr>
                      <a:r>
                        <a:rPr lang="en-US" sz="1400">
                          <a:effectLst/>
                          <a:latin typeface="+mj-lt"/>
                          <a:ea typeface="DengXian" charset="-122"/>
                          <a:cs typeface="Times New Roman" charset="0"/>
                        </a:rPr>
                        <a:t>Mr., Mrs.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285750" lvl="0" indent="-285750">
                        <a:buFont typeface="Arial" charset="0"/>
                        <a:buChar char="•"/>
                      </a:pPr>
                      <a:r>
                        <a:rPr lang="en-US" sz="1800" kern="1200">
                          <a:solidFill>
                            <a:schemeClr val="dk1"/>
                          </a:solidFill>
                          <a:effectLst/>
                          <a:latin typeface="+mn-lt"/>
                          <a:ea typeface="+mn-ea"/>
                          <a:cs typeface="+mn-cs"/>
                        </a:rPr>
                        <a:t>greetings, leave-takings</a:t>
                      </a:r>
                    </a:p>
                    <a:p>
                      <a:pPr marL="285750" lvl="0" indent="-285750">
                        <a:buFont typeface="Arial" charset="0"/>
                        <a:buChar char="•"/>
                      </a:pPr>
                      <a:r>
                        <a:rPr lang="en-US" sz="1800" kern="1200">
                          <a:solidFill>
                            <a:schemeClr val="dk1"/>
                          </a:solidFill>
                          <a:effectLst/>
                          <a:latin typeface="+mn-lt"/>
                          <a:ea typeface="+mn-ea"/>
                          <a:cs typeface="+mn-cs"/>
                        </a:rPr>
                        <a:t>feelings</a:t>
                      </a:r>
                    </a:p>
                    <a:p>
                      <a:pPr marL="285750" lvl="0" indent="-285750">
                        <a:buFont typeface="Arial" charset="0"/>
                        <a:buChar char="•"/>
                      </a:pPr>
                      <a:r>
                        <a:rPr lang="en-US" sz="1800" kern="1200">
                          <a:solidFill>
                            <a:schemeClr val="dk1"/>
                          </a:solidFill>
                          <a:effectLst/>
                          <a:latin typeface="+mn-lt"/>
                          <a:ea typeface="+mn-ea"/>
                          <a:cs typeface="+mn-cs"/>
                        </a:rPr>
                        <a:t>numbers to 31</a:t>
                      </a:r>
                    </a:p>
                    <a:p>
                      <a:pPr marL="285750" lvl="0" indent="-285750">
                        <a:buFont typeface="Arial" charset="0"/>
                        <a:buChar char="•"/>
                      </a:pPr>
                      <a:r>
                        <a:rPr lang="en-US" sz="1800" kern="1200">
                          <a:solidFill>
                            <a:schemeClr val="dk1"/>
                          </a:solidFill>
                          <a:effectLst/>
                          <a:latin typeface="+mn-lt"/>
                          <a:ea typeface="+mn-ea"/>
                          <a:cs typeface="+mn-cs"/>
                        </a:rPr>
                        <a:t>months - their birthday and current</a:t>
                      </a:r>
                    </a:p>
                    <a:p>
                      <a:pPr marL="285750" lvl="0" indent="-285750">
                        <a:buFont typeface="Arial" charset="0"/>
                        <a:buChar char="•"/>
                      </a:pPr>
                      <a:r>
                        <a:rPr lang="en-US" sz="1800" kern="1200">
                          <a:solidFill>
                            <a:schemeClr val="dk1"/>
                          </a:solidFill>
                          <a:effectLst/>
                          <a:latin typeface="+mn-lt"/>
                          <a:ea typeface="+mn-ea"/>
                          <a:cs typeface="+mn-cs"/>
                        </a:rPr>
                        <a:t>Mexico, US, Spanish, English</a:t>
                      </a:r>
                    </a:p>
                    <a:p>
                      <a:pPr marL="285750" lvl="0" indent="-285750">
                        <a:buFont typeface="Arial" charset="0"/>
                        <a:buChar char="•"/>
                      </a:pPr>
                      <a:r>
                        <a:rPr lang="en-US" sz="1800" kern="1200">
                          <a:solidFill>
                            <a:schemeClr val="dk1"/>
                          </a:solidFill>
                          <a:effectLst/>
                          <a:latin typeface="+mn-lt"/>
                          <a:ea typeface="+mn-ea"/>
                          <a:cs typeface="+mn-cs"/>
                        </a:rPr>
                        <a:t>animals associated with Yucatan,  </a:t>
                      </a:r>
                    </a:p>
                    <a:p>
                      <a:pPr marL="285750" lvl="0" indent="-285750">
                        <a:buFont typeface="Arial" charset="0"/>
                        <a:buChar char="•"/>
                      </a:pPr>
                      <a:r>
                        <a:rPr lang="en-US" sz="1800" kern="1200">
                          <a:solidFill>
                            <a:schemeClr val="dk1"/>
                          </a:solidFill>
                          <a:effectLst/>
                          <a:latin typeface="+mn-lt"/>
                          <a:ea typeface="+mn-ea"/>
                          <a:cs typeface="+mn-cs"/>
                        </a:rPr>
                        <a:t>habitats of selected animals</a:t>
                      </a:r>
                    </a:p>
                    <a:p>
                      <a:pPr marL="285750" lvl="0" indent="-285750">
                        <a:buFont typeface="Arial" charset="0"/>
                        <a:buChar char="•"/>
                      </a:pPr>
                      <a:r>
                        <a:rPr lang="en-US" sz="1800" kern="1200">
                          <a:solidFill>
                            <a:schemeClr val="dk1"/>
                          </a:solidFill>
                          <a:effectLst/>
                          <a:latin typeface="+mn-lt"/>
                          <a:ea typeface="+mn-ea"/>
                          <a:cs typeface="+mn-cs"/>
                        </a:rPr>
                        <a:t>cat, dog</a:t>
                      </a:r>
                    </a:p>
                    <a:p>
                      <a:pPr marL="285750" lvl="0" indent="-285750">
                        <a:buFont typeface="Arial" charset="0"/>
                        <a:buChar char="•"/>
                      </a:pPr>
                      <a:r>
                        <a:rPr lang="en-US" sz="1800" kern="1200">
                          <a:solidFill>
                            <a:schemeClr val="dk1"/>
                          </a:solidFill>
                          <a:effectLst/>
                          <a:latin typeface="+mn-lt"/>
                          <a:ea typeface="+mn-ea"/>
                          <a:cs typeface="+mn-cs"/>
                        </a:rPr>
                        <a:t>colors necessary for description</a:t>
                      </a:r>
                    </a:p>
                    <a:p>
                      <a:pPr marL="285750" lvl="0" indent="-285750">
                        <a:buFont typeface="Arial" charset="0"/>
                        <a:buChar char="•"/>
                      </a:pPr>
                      <a:r>
                        <a:rPr lang="en-US" sz="1800" kern="1200">
                          <a:solidFill>
                            <a:schemeClr val="dk1"/>
                          </a:solidFill>
                          <a:effectLst/>
                          <a:latin typeface="+mn-lt"/>
                          <a:ea typeface="+mn-ea"/>
                          <a:cs typeface="+mn-cs"/>
                        </a:rPr>
                        <a:t>activities - to swim in an ocean, in cave, to visit ruins, to eat (local food)</a:t>
                      </a:r>
                    </a:p>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17251">
                <a:tc>
                  <a:txBody>
                    <a:bodyPr/>
                    <a:lstStyle/>
                    <a:p>
                      <a:pPr marL="0" marR="0">
                        <a:spcBef>
                          <a:spcPts val="0"/>
                        </a:spcBef>
                        <a:spcAft>
                          <a:spcPts val="0"/>
                        </a:spcAft>
                      </a:pPr>
                      <a:r>
                        <a:rPr lang="en-US" sz="2000">
                          <a:effectLst/>
                          <a:latin typeface="+mj-lt"/>
                          <a:ea typeface="DengXian" charset="-122"/>
                          <a:cs typeface="Times New Roman" charset="0"/>
                        </a:rPr>
                        <a:t>ask for and give names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What is your name? </a:t>
                      </a:r>
                    </a:p>
                    <a:p>
                      <a:pPr marL="0" marR="0">
                        <a:spcBef>
                          <a:spcPts val="0"/>
                        </a:spcBef>
                        <a:spcAft>
                          <a:spcPts val="0"/>
                        </a:spcAft>
                      </a:pPr>
                      <a:r>
                        <a:rPr lang="en-US" sz="1400">
                          <a:effectLst/>
                          <a:latin typeface="+mj-lt"/>
                          <a:ea typeface="DengXian" charset="-122"/>
                          <a:cs typeface="Times New Roman" charset="0"/>
                        </a:rPr>
                        <a:t>My name is..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how I am feeling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How are you? </a:t>
                      </a:r>
                    </a:p>
                    <a:p>
                      <a:pPr marL="0" marR="0">
                        <a:spcBef>
                          <a:spcPts val="0"/>
                        </a:spcBef>
                        <a:spcAft>
                          <a:spcPts val="0"/>
                        </a:spcAft>
                      </a:pPr>
                      <a:r>
                        <a:rPr lang="en-US" sz="1400">
                          <a:effectLst/>
                          <a:latin typeface="+mj-lt"/>
                          <a:ea typeface="DengXian" charset="-122"/>
                          <a:cs typeface="Times New Roman" charset="0"/>
                        </a:rPr>
                        <a:t>I’m fine, very fine, not so good. </a:t>
                      </a:r>
                    </a:p>
                    <a:p>
                      <a:pPr marL="0" marR="0">
                        <a:spcBef>
                          <a:spcPts val="0"/>
                        </a:spcBef>
                        <a:spcAft>
                          <a:spcPts val="0"/>
                        </a:spcAft>
                      </a:pPr>
                      <a:r>
                        <a:rPr lang="en-US" sz="1400">
                          <a:effectLst/>
                          <a:latin typeface="+mj-lt"/>
                          <a:ea typeface="DengXian" charset="-122"/>
                          <a:cs typeface="Times New Roman" charset="0"/>
                        </a:rPr>
                        <a:t>and you?</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for and give age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How old are you?</a:t>
                      </a:r>
                    </a:p>
                    <a:p>
                      <a:pPr marL="0" marR="0">
                        <a:spcBef>
                          <a:spcPts val="0"/>
                        </a:spcBef>
                        <a:spcAft>
                          <a:spcPts val="0"/>
                        </a:spcAft>
                      </a:pPr>
                      <a:r>
                        <a:rPr lang="en-US" sz="1400">
                          <a:effectLst/>
                          <a:latin typeface="+mj-lt"/>
                          <a:ea typeface="DengXian" charset="-122"/>
                          <a:cs typeface="Times New Roman" charset="0"/>
                        </a:rPr>
                        <a:t>I am (years) old.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give the date of my birthday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When is your birthday?</a:t>
                      </a:r>
                    </a:p>
                    <a:p>
                      <a:pPr marL="0" marR="0">
                        <a:spcBef>
                          <a:spcPts val="0"/>
                        </a:spcBef>
                        <a:spcAft>
                          <a:spcPts val="0"/>
                        </a:spcAft>
                      </a:pPr>
                      <a:r>
                        <a:rPr lang="en-US" sz="1400">
                          <a:effectLst/>
                          <a:latin typeface="+mj-lt"/>
                          <a:ea typeface="DengXian" charset="-122"/>
                          <a:cs typeface="Times New Roman" charset="0"/>
                        </a:rPr>
                        <a:t>date and month of birthday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ask others and say where I live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Where do you live? </a:t>
                      </a:r>
                    </a:p>
                    <a:p>
                      <a:pPr marL="0" marR="0">
                        <a:spcBef>
                          <a:spcPts val="0"/>
                        </a:spcBef>
                        <a:spcAft>
                          <a:spcPts val="0"/>
                        </a:spcAft>
                      </a:pPr>
                      <a:r>
                        <a:rPr lang="en-US" sz="1400">
                          <a:effectLst/>
                          <a:latin typeface="+mj-lt"/>
                          <a:ea typeface="DengXian" charset="-122"/>
                          <a:cs typeface="Times New Roman" charset="0"/>
                        </a:rPr>
                        <a:t>I live in the United States, in Mexico. </a:t>
                      </a:r>
                    </a:p>
                    <a:p>
                      <a:pPr marL="0" marR="0">
                        <a:spcBef>
                          <a:spcPts val="0"/>
                        </a:spcBef>
                        <a:spcAft>
                          <a:spcPts val="0"/>
                        </a:spcAft>
                      </a:pPr>
                      <a:r>
                        <a:rPr lang="en-US" sz="1400">
                          <a:effectLst/>
                          <a:latin typeface="+mj-lt"/>
                          <a:ea typeface="DengXian" charset="-122"/>
                          <a:cs typeface="Times New Roman" charset="0"/>
                        </a:rPr>
                        <a:t>habitat of selected animals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7251">
                <a:tc>
                  <a:txBody>
                    <a:bodyPr/>
                    <a:lstStyle/>
                    <a:p>
                      <a:pPr marL="0" marR="0">
                        <a:spcBef>
                          <a:spcPts val="0"/>
                        </a:spcBef>
                        <a:spcAft>
                          <a:spcPts val="0"/>
                        </a:spcAft>
                      </a:pPr>
                      <a:r>
                        <a:rPr lang="en-US" sz="2000">
                          <a:effectLst/>
                          <a:latin typeface="+mj-lt"/>
                          <a:ea typeface="DengXian" charset="-122"/>
                          <a:cs typeface="Times New Roman" charset="0"/>
                        </a:rPr>
                        <a:t>compare flag of Mexico and US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The flag of (Mexico) is (colors).</a:t>
                      </a:r>
                    </a:p>
                    <a:p>
                      <a:pPr marL="0" marR="0">
                        <a:spcBef>
                          <a:spcPts val="0"/>
                        </a:spcBef>
                        <a:spcAft>
                          <a:spcPts val="0"/>
                        </a:spcAft>
                      </a:pPr>
                      <a:r>
                        <a:rPr lang="en-US" sz="1400">
                          <a:effectLst/>
                          <a:latin typeface="+mj-lt"/>
                          <a:ea typeface="DengXian" charset="-122"/>
                          <a:cs typeface="Times New Roman" charset="0"/>
                        </a:rPr>
                        <a:t>It has a golden eagle.</a:t>
                      </a:r>
                    </a:p>
                    <a:p>
                      <a:pPr marL="0" marR="0">
                        <a:spcBef>
                          <a:spcPts val="0"/>
                        </a:spcBef>
                        <a:spcAft>
                          <a:spcPts val="0"/>
                        </a:spcAft>
                      </a:pPr>
                      <a:r>
                        <a:rPr lang="en-US" sz="1400">
                          <a:effectLst/>
                          <a:latin typeface="+mj-lt"/>
                          <a:ea typeface="DengXian" charset="-122"/>
                          <a:cs typeface="Times New Roman" charset="0"/>
                        </a:rPr>
                        <a:t>United States (bald eagle) </a:t>
                      </a:r>
                    </a:p>
                    <a:p>
                      <a:pPr marL="0" marR="0">
                        <a:spcBef>
                          <a:spcPts val="0"/>
                        </a:spcBef>
                        <a:spcAft>
                          <a:spcPts val="0"/>
                        </a:spcAft>
                      </a:pPr>
                      <a:r>
                        <a:rPr lang="en-US" sz="1400">
                          <a:effectLst/>
                          <a:latin typeface="+mj-lt"/>
                          <a:ea typeface="DengXian" charset="-122"/>
                          <a:cs typeface="Times New Roman" charset="0"/>
                        </a:rPr>
                        <a:t>red, white, blue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5035">
                <a:tc>
                  <a:txBody>
                    <a:bodyPr/>
                    <a:lstStyle/>
                    <a:p>
                      <a:pPr marL="0" marR="0">
                        <a:spcBef>
                          <a:spcPts val="0"/>
                        </a:spcBef>
                        <a:spcAft>
                          <a:spcPts val="0"/>
                        </a:spcAft>
                      </a:pPr>
                      <a:r>
                        <a:rPr lang="en-US" sz="2000">
                          <a:effectLst/>
                          <a:latin typeface="+mj-lt"/>
                          <a:ea typeface="DengXian" charset="-122"/>
                          <a:cs typeface="Times New Roman" charset="0"/>
                        </a:rPr>
                        <a:t>ask others and say what language I speak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400">
                          <a:effectLst/>
                          <a:latin typeface="+mj-lt"/>
                          <a:ea typeface="DengXian" charset="-122"/>
                          <a:cs typeface="Times New Roman" charset="0"/>
                        </a:rPr>
                        <a:t>What language do you speak? </a:t>
                      </a:r>
                    </a:p>
                    <a:p>
                      <a:pPr marL="0" marR="0">
                        <a:spcBef>
                          <a:spcPts val="0"/>
                        </a:spcBef>
                        <a:spcAft>
                          <a:spcPts val="0"/>
                        </a:spcAft>
                      </a:pPr>
                      <a:r>
                        <a:rPr lang="en-US" sz="1400">
                          <a:effectLst/>
                          <a:latin typeface="+mj-lt"/>
                          <a:ea typeface="DengXian" charset="-122"/>
                          <a:cs typeface="Times New Roman" charset="0"/>
                        </a:rPr>
                        <a:t>I speak English, Spanish</a:t>
                      </a:r>
                    </a:p>
                    <a:p>
                      <a:pPr marL="0" marR="0">
                        <a:spcBef>
                          <a:spcPts val="0"/>
                        </a:spcBef>
                        <a:spcAft>
                          <a:spcPts val="0"/>
                        </a:spcAft>
                      </a:pPr>
                      <a:r>
                        <a:rPr lang="en-US" sz="1400">
                          <a:effectLst/>
                          <a:latin typeface="+mj-lt"/>
                          <a:ea typeface="DengXian" charset="-122"/>
                          <a:cs typeface="Times New Roman" charset="0"/>
                        </a:rPr>
                        <a:t>other languages in the room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025">
                <a:tc>
                  <a:txBody>
                    <a:bodyPr/>
                    <a:lstStyle/>
                    <a:p>
                      <a:pPr marL="0" marR="0">
                        <a:spcBef>
                          <a:spcPts val="0"/>
                        </a:spcBef>
                        <a:spcAft>
                          <a:spcPts val="0"/>
                        </a:spcAft>
                      </a:pPr>
                      <a:r>
                        <a:rPr lang="en-US" sz="1600" i="1">
                          <a:solidFill>
                            <a:srgbClr val="FF0000"/>
                          </a:solidFill>
                          <a:effectLst/>
                          <a:latin typeface="+mj-lt"/>
                          <a:ea typeface="DengXian" charset="-122"/>
                          <a:cs typeface="Times New Roman" charset="0"/>
                        </a:rPr>
                        <a:t>Other functions listed in curriculum document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12148409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65710"/>
            <a:ext cx="7886700" cy="1013583"/>
          </a:xfrm>
        </p:spPr>
        <p:txBody>
          <a:bodyPr/>
          <a:lstStyle/>
          <a:p>
            <a:pPr algn="ctr"/>
            <a:r>
              <a:rPr lang="en-US"/>
              <a:t>Elementary Report Card</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6178212"/>
              </p:ext>
            </p:extLst>
          </p:nvPr>
        </p:nvGraphicFramePr>
        <p:xfrm>
          <a:off x="571501" y="1079295"/>
          <a:ext cx="11358562" cy="5399424"/>
        </p:xfrm>
        <a:graphic>
          <a:graphicData uri="http://schemas.openxmlformats.org/drawingml/2006/table">
            <a:tbl>
              <a:tblPr firstRow="1" bandRow="1">
                <a:tableStyleId>{5C22544A-7EE6-4342-B048-85BDC9FD1C3A}</a:tableStyleId>
              </a:tblPr>
              <a:tblGrid>
                <a:gridCol w="2190302">
                  <a:extLst>
                    <a:ext uri="{9D8B030D-6E8A-4147-A177-3AD203B41FA5}">
                      <a16:colId xmlns:a16="http://schemas.microsoft.com/office/drawing/2014/main" xmlns="" val="20000"/>
                    </a:ext>
                  </a:extLst>
                </a:gridCol>
                <a:gridCol w="1298675">
                  <a:extLst>
                    <a:ext uri="{9D8B030D-6E8A-4147-A177-3AD203B41FA5}">
                      <a16:colId xmlns:a16="http://schemas.microsoft.com/office/drawing/2014/main" xmlns="" val="20001"/>
                    </a:ext>
                  </a:extLst>
                </a:gridCol>
                <a:gridCol w="7869585">
                  <a:extLst>
                    <a:ext uri="{9D8B030D-6E8A-4147-A177-3AD203B41FA5}">
                      <a16:colId xmlns:a16="http://schemas.microsoft.com/office/drawing/2014/main" xmlns="" val="20002"/>
                    </a:ext>
                  </a:extLst>
                </a:gridCol>
              </a:tblGrid>
              <a:tr h="431184">
                <a:tc>
                  <a:txBody>
                    <a:bodyPr/>
                    <a:lstStyle/>
                    <a:p>
                      <a:pPr algn="ctr"/>
                      <a:r>
                        <a:rPr lang="en-US" sz="2000"/>
                        <a:t>Mode</a:t>
                      </a:r>
                    </a:p>
                  </a:txBody>
                  <a:tcPr anchor="ctr"/>
                </a:tc>
                <a:tc>
                  <a:txBody>
                    <a:bodyPr/>
                    <a:lstStyle/>
                    <a:p>
                      <a:pPr algn="ctr"/>
                      <a:r>
                        <a:rPr lang="en-US" sz="2000"/>
                        <a:t>Grades</a:t>
                      </a:r>
                    </a:p>
                  </a:txBody>
                  <a:tcPr anchor="ctr"/>
                </a:tc>
                <a:tc>
                  <a:txBody>
                    <a:bodyPr/>
                    <a:lstStyle/>
                    <a:p>
                      <a:pPr algn="ctr"/>
                      <a:r>
                        <a:rPr lang="en-US" sz="2000"/>
                        <a:t>Descriptors</a:t>
                      </a:r>
                    </a:p>
                  </a:txBody>
                  <a:tcPr anchor="ctr"/>
                </a:tc>
                <a:extLst>
                  <a:ext uri="{0D108BD9-81ED-4DB2-BD59-A6C34878D82A}">
                    <a16:rowId xmlns:a16="http://schemas.microsoft.com/office/drawing/2014/main" xmlns="" val="10000"/>
                  </a:ext>
                </a:extLst>
              </a:tr>
              <a:tr h="1367314">
                <a:tc>
                  <a:txBody>
                    <a:bodyPr/>
                    <a:lstStyle/>
                    <a:p>
                      <a:r>
                        <a:rPr lang="en-US" sz="2200" b="1"/>
                        <a:t>Interpretive Listening</a:t>
                      </a:r>
                    </a:p>
                  </a:txBody>
                  <a:tcPr anchor="ctr">
                    <a:solidFill>
                      <a:schemeClr val="tx2">
                        <a:lumMod val="20000"/>
                        <a:lumOff val="80000"/>
                      </a:schemeClr>
                    </a:solidFill>
                  </a:tcPr>
                </a:tc>
                <a:tc>
                  <a:txBody>
                    <a:bodyPr/>
                    <a:lstStyle/>
                    <a:p>
                      <a:pPr algn="ctr"/>
                      <a:r>
                        <a:rPr lang="en-US" sz="2200"/>
                        <a:t>3 - 5</a:t>
                      </a:r>
                    </a:p>
                  </a:txBody>
                  <a:tcPr anchor="ctr">
                    <a:solidFill>
                      <a:schemeClr val="tx2">
                        <a:lumMod val="20000"/>
                        <a:lumOff val="80000"/>
                      </a:schemeClr>
                    </a:solidFill>
                  </a:tcPr>
                </a:tc>
                <a:tc>
                  <a:txBody>
                    <a:bodyPr/>
                    <a:lstStyle/>
                    <a:p>
                      <a:r>
                        <a:rPr lang="en-US" sz="2200" b="1" kern="1200">
                          <a:solidFill>
                            <a:schemeClr val="dk1"/>
                          </a:solidFill>
                          <a:effectLst/>
                          <a:latin typeface="+mn-lt"/>
                          <a:ea typeface="+mn-ea"/>
                          <a:cs typeface="+mn-cs"/>
                        </a:rPr>
                        <a:t>Responds appropriately to Spanish questions / directions</a:t>
                      </a:r>
                      <a:r>
                        <a:rPr lang="en-US" sz="2200">
                          <a:effectLst/>
                        </a:rPr>
                        <a:t> </a:t>
                      </a:r>
                    </a:p>
                    <a:p>
                      <a:r>
                        <a:rPr lang="en-US" sz="2200" kern="1200">
                          <a:solidFill>
                            <a:schemeClr val="dk1"/>
                          </a:solidFill>
                          <a:effectLst/>
                          <a:latin typeface="+mn-lt"/>
                          <a:ea typeface="+mn-ea"/>
                          <a:cs typeface="+mn-cs"/>
                        </a:rPr>
                        <a:t>1 Responds minimally to Spanish questions/directions; may use English </a:t>
                      </a:r>
                    </a:p>
                    <a:p>
                      <a:r>
                        <a:rPr lang="en-US" sz="2200" kern="1200">
                          <a:solidFill>
                            <a:schemeClr val="dk1"/>
                          </a:solidFill>
                          <a:effectLst/>
                          <a:latin typeface="+mn-lt"/>
                          <a:ea typeface="+mn-ea"/>
                          <a:cs typeface="+mn-cs"/>
                        </a:rPr>
                        <a:t>2 Responds appropriately to Spanish questions/directions</a:t>
                      </a:r>
                    </a:p>
                    <a:p>
                      <a:r>
                        <a:rPr lang="en-US" sz="2200" kern="1200">
                          <a:solidFill>
                            <a:schemeClr val="dk1"/>
                          </a:solidFill>
                          <a:effectLst/>
                          <a:latin typeface="+mn-lt"/>
                          <a:ea typeface="+mn-ea"/>
                          <a:cs typeface="+mn-cs"/>
                        </a:rPr>
                        <a:t>3 Responds appropriately giving more information than required</a:t>
                      </a:r>
                    </a:p>
                  </a:txBody>
                  <a:tcPr>
                    <a:solidFill>
                      <a:schemeClr val="tx2">
                        <a:lumMod val="20000"/>
                        <a:lumOff val="80000"/>
                      </a:schemeClr>
                    </a:solidFill>
                  </a:tcPr>
                </a:tc>
                <a:extLst>
                  <a:ext uri="{0D108BD9-81ED-4DB2-BD59-A6C34878D82A}">
                    <a16:rowId xmlns:a16="http://schemas.microsoft.com/office/drawing/2014/main" xmlns="" val="10001"/>
                  </a:ext>
                </a:extLst>
              </a:tr>
              <a:tr h="1139485">
                <a:tc>
                  <a:txBody>
                    <a:bodyPr/>
                    <a:lstStyle/>
                    <a:p>
                      <a:r>
                        <a:rPr lang="en-US" sz="2200" b="1"/>
                        <a:t>Interpersonal</a:t>
                      </a:r>
                    </a:p>
                  </a:txBody>
                  <a:tcPr anchor="ctr">
                    <a:solidFill>
                      <a:schemeClr val="tx1">
                        <a:lumMod val="95000"/>
                      </a:schemeClr>
                    </a:solidFill>
                  </a:tcPr>
                </a:tc>
                <a:tc>
                  <a:txBody>
                    <a:bodyPr/>
                    <a:lstStyle/>
                    <a:p>
                      <a:pPr algn="ctr"/>
                      <a:r>
                        <a:rPr lang="en-US" sz="2200"/>
                        <a:t>3 - 5</a:t>
                      </a:r>
                    </a:p>
                  </a:txBody>
                  <a:tcPr anchor="ctr">
                    <a:solidFill>
                      <a:schemeClr val="tx1">
                        <a:lumMod val="95000"/>
                      </a:schemeClr>
                    </a:solidFill>
                  </a:tcPr>
                </a:tc>
                <a:tc>
                  <a:txBody>
                    <a:bodyPr/>
                    <a:lstStyle/>
                    <a:p>
                      <a:r>
                        <a:rPr lang="en-US" sz="2200" b="1" kern="1200">
                          <a:solidFill>
                            <a:schemeClr val="dk1"/>
                          </a:solidFill>
                          <a:effectLst/>
                          <a:latin typeface="+mn-lt"/>
                          <a:ea typeface="+mn-ea"/>
                          <a:cs typeface="+mn-cs"/>
                        </a:rPr>
                        <a:t>Asks simple memorized Spanish questions </a:t>
                      </a:r>
                    </a:p>
                    <a:p>
                      <a:r>
                        <a:rPr lang="en-US" sz="2200" kern="1200">
                          <a:solidFill>
                            <a:schemeClr val="dk1"/>
                          </a:solidFill>
                          <a:effectLst/>
                          <a:latin typeface="+mn-lt"/>
                          <a:ea typeface="+mn-ea"/>
                          <a:cs typeface="+mn-cs"/>
                        </a:rPr>
                        <a:t>1 Asks a few simple Spanish questions with prompting</a:t>
                      </a:r>
                    </a:p>
                    <a:p>
                      <a:r>
                        <a:rPr lang="en-US" sz="2200" kern="1200">
                          <a:solidFill>
                            <a:schemeClr val="dk1"/>
                          </a:solidFill>
                          <a:effectLst/>
                          <a:latin typeface="+mn-lt"/>
                          <a:ea typeface="+mn-ea"/>
                          <a:cs typeface="+mn-cs"/>
                        </a:rPr>
                        <a:t>2 Asks a few simple Spanish questions without prompting</a:t>
                      </a:r>
                    </a:p>
                    <a:p>
                      <a:r>
                        <a:rPr lang="en-US" sz="2200" kern="1200">
                          <a:solidFill>
                            <a:schemeClr val="dk1"/>
                          </a:solidFill>
                          <a:effectLst/>
                          <a:latin typeface="+mn-lt"/>
                          <a:ea typeface="+mn-ea"/>
                          <a:cs typeface="+mn-cs"/>
                        </a:rPr>
                        <a:t>3 Asks simple questions to continue a short conversation </a:t>
                      </a:r>
                    </a:p>
                  </a:txBody>
                  <a:tcPr>
                    <a:solidFill>
                      <a:schemeClr val="tx1">
                        <a:lumMod val="95000"/>
                      </a:schemeClr>
                    </a:solidFill>
                  </a:tcPr>
                </a:tc>
                <a:extLst>
                  <a:ext uri="{0D108BD9-81ED-4DB2-BD59-A6C34878D82A}">
                    <a16:rowId xmlns:a16="http://schemas.microsoft.com/office/drawing/2014/main" xmlns="" val="10002"/>
                  </a:ext>
                </a:extLst>
              </a:tr>
              <a:tr h="1424356">
                <a:tc>
                  <a:txBody>
                    <a:bodyPr/>
                    <a:lstStyle/>
                    <a:p>
                      <a:r>
                        <a:rPr lang="en-US" sz="2200" b="1"/>
                        <a:t>Presentational</a:t>
                      </a:r>
                    </a:p>
                  </a:txBody>
                  <a:tcPr anchor="ctr">
                    <a:solidFill>
                      <a:schemeClr val="tx2">
                        <a:lumMod val="20000"/>
                        <a:lumOff val="80000"/>
                      </a:schemeClr>
                    </a:solidFill>
                  </a:tcPr>
                </a:tc>
                <a:tc>
                  <a:txBody>
                    <a:bodyPr/>
                    <a:lstStyle/>
                    <a:p>
                      <a:pPr algn="ctr"/>
                      <a:r>
                        <a:rPr lang="en-US" sz="2200"/>
                        <a:t>3 -5</a:t>
                      </a:r>
                    </a:p>
                  </a:txBody>
                  <a:tcPr anchor="ctr">
                    <a:solidFill>
                      <a:schemeClr val="tx2">
                        <a:lumMod val="20000"/>
                        <a:lumOff val="80000"/>
                      </a:schemeClr>
                    </a:solidFill>
                  </a:tcPr>
                </a:tc>
                <a:tc>
                  <a:txBody>
                    <a:bodyPr/>
                    <a:lstStyle/>
                    <a:p>
                      <a:r>
                        <a:rPr lang="en-US" sz="2200" b="1" kern="1200">
                          <a:solidFill>
                            <a:schemeClr val="dk1"/>
                          </a:solidFill>
                          <a:effectLst/>
                          <a:latin typeface="+mn-lt"/>
                          <a:ea typeface="+mn-ea"/>
                          <a:cs typeface="+mn-cs"/>
                        </a:rPr>
                        <a:t>Writes using highly practiced material to convey very simple messages</a:t>
                      </a:r>
                      <a:r>
                        <a:rPr lang="en-US" sz="2200">
                          <a:effectLst/>
                        </a:rPr>
                        <a:t> </a:t>
                      </a:r>
                    </a:p>
                    <a:p>
                      <a:r>
                        <a:rPr lang="en-US" sz="2200" kern="1200">
                          <a:solidFill>
                            <a:schemeClr val="dk1"/>
                          </a:solidFill>
                          <a:effectLst/>
                          <a:latin typeface="+mn-lt"/>
                          <a:ea typeface="+mn-ea"/>
                          <a:cs typeface="+mn-cs"/>
                        </a:rPr>
                        <a:t>1 Copies familiar words, phrases and sentences</a:t>
                      </a:r>
                    </a:p>
                    <a:p>
                      <a:r>
                        <a:rPr lang="en-US" sz="2200" kern="1200">
                          <a:solidFill>
                            <a:schemeClr val="dk1"/>
                          </a:solidFill>
                          <a:effectLst/>
                          <a:latin typeface="+mn-lt"/>
                          <a:ea typeface="+mn-ea"/>
                          <a:cs typeface="+mn-cs"/>
                        </a:rPr>
                        <a:t>2 Writes familiar phrases and sentences on very familiar topics</a:t>
                      </a:r>
                    </a:p>
                    <a:p>
                      <a:r>
                        <a:rPr lang="en-US" sz="2200" kern="1200">
                          <a:solidFill>
                            <a:schemeClr val="dk1"/>
                          </a:solidFill>
                          <a:effectLst/>
                          <a:latin typeface="+mn-lt"/>
                          <a:ea typeface="+mn-ea"/>
                          <a:cs typeface="+mn-cs"/>
                        </a:rPr>
                        <a:t>3 Writes simple, memorized sentences on very familiar topics</a:t>
                      </a:r>
                    </a:p>
                  </a:txBody>
                  <a:tcP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42526069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1200" b="0" i="0" u="none" strike="noStrike" kern="1200" cap="none" spc="0" normalizeH="0" baseline="0" noProof="0" smtClean="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alibri" panose="020F0502020204030204"/>
              <a:ea typeface="+mn-ea"/>
              <a:cs typeface="+mn-cs"/>
            </a:endParaRPr>
          </a:p>
        </p:txBody>
      </p:sp>
      <p:pic>
        <p:nvPicPr>
          <p:cNvPr id="6" name="Picture 5"/>
          <p:cNvPicPr>
            <a:picLocks noChangeAspect="1"/>
          </p:cNvPicPr>
          <p:nvPr/>
        </p:nvPicPr>
        <p:blipFill>
          <a:blip r:embed="rId3"/>
          <a:stretch>
            <a:fillRect/>
          </a:stretch>
        </p:blipFill>
        <p:spPr>
          <a:xfrm>
            <a:off x="-380273" y="599123"/>
            <a:ext cx="12749349" cy="5577840"/>
          </a:xfrm>
          <a:prstGeom prst="rect">
            <a:avLst/>
          </a:prstGeom>
        </p:spPr>
      </p:pic>
    </p:spTree>
    <p:extLst>
      <p:ext uri="{BB962C8B-B14F-4D97-AF65-F5344CB8AC3E}">
        <p14:creationId xmlns:p14="http://schemas.microsoft.com/office/powerpoint/2010/main" val="2209020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1618" y="147181"/>
            <a:ext cx="4663385" cy="62178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2028" y="1883022"/>
            <a:ext cx="3200400" cy="769441"/>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orbel" panose="020B0503020204020204"/>
                <a:ea typeface="+mn-ea"/>
                <a:cs typeface="+mn-cs"/>
              </a:rPr>
              <a:t>Proficiency</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52028" y="2910384"/>
            <a:ext cx="3200400" cy="2306248"/>
          </a:xfrm>
          <a:prstGeom prst="rect">
            <a:avLst/>
          </a:prstGeom>
        </p:spPr>
      </p:pic>
      <p:sp>
        <p:nvSpPr>
          <p:cNvPr id="6" name="TextBox 5"/>
          <p:cNvSpPr txBox="1"/>
          <p:nvPr/>
        </p:nvSpPr>
        <p:spPr>
          <a:xfrm>
            <a:off x="8696960" y="1883022"/>
            <a:ext cx="3200400" cy="769441"/>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Corbel" panose="020B0503020204020204"/>
                <a:ea typeface="+mn-ea"/>
                <a:cs typeface="+mn-cs"/>
              </a:rPr>
              <a:t>Performance</a:t>
            </a:r>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8696960" y="2910384"/>
            <a:ext cx="3200400" cy="2359874"/>
          </a:xfrm>
          <a:prstGeom prst="rect">
            <a:avLst/>
          </a:prstGeom>
        </p:spPr>
      </p:pic>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9D500B-731B-C041-A399-EB03800DC922}" type="slidenum">
              <a:rPr kumimoji="0" lang="uk-UA"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uk-UA" sz="1200" b="0" i="0" u="none" strike="noStrike" kern="1200" cap="none" spc="0" normalizeH="0" baseline="0" noProof="0" dirty="0">
              <a:ln>
                <a:noFill/>
              </a:ln>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97563694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3498" y="1357478"/>
            <a:ext cx="6817894" cy="5181434"/>
          </a:xfrm>
        </p:spPr>
        <p:txBody>
          <a:bodyPr>
            <a:normAutofit/>
          </a:bodyPr>
          <a:lstStyle/>
          <a:p>
            <a:pPr lvl="0"/>
            <a:r>
              <a:rPr lang="en-US">
                <a:solidFill>
                  <a:schemeClr val="tx1"/>
                </a:solidFill>
              </a:rPr>
              <a:t>How many units should we have for each grade?</a:t>
            </a:r>
          </a:p>
          <a:p>
            <a:pPr lvl="0"/>
            <a:r>
              <a:rPr lang="en-US">
                <a:solidFill>
                  <a:schemeClr val="tx1"/>
                </a:solidFill>
              </a:rPr>
              <a:t>What themes and topics seem best for grades 3, 4 and 5?</a:t>
            </a:r>
          </a:p>
          <a:p>
            <a:pPr lvl="0"/>
            <a:r>
              <a:rPr lang="en-US">
                <a:solidFill>
                  <a:schemeClr val="tx1"/>
                </a:solidFill>
              </a:rPr>
              <a:t>What do we need to consider to make certain our curriculum is aligned with the middle school? </a:t>
            </a:r>
          </a:p>
          <a:p>
            <a:pPr lvl="0"/>
            <a:r>
              <a:rPr lang="en-US">
                <a:solidFill>
                  <a:schemeClr val="tx1"/>
                </a:solidFill>
              </a:rPr>
              <a:t>How will this work be done?</a:t>
            </a:r>
          </a:p>
          <a:p>
            <a:pPr lvl="0"/>
            <a:r>
              <a:rPr lang="en-US">
                <a:solidFill>
                  <a:schemeClr val="tx1"/>
                </a:solidFill>
              </a:rPr>
              <a:t>??????? </a:t>
            </a:r>
          </a:p>
        </p:txBody>
      </p:sp>
      <p:sp>
        <p:nvSpPr>
          <p:cNvPr id="5" name="Slide Number Placeholder 4"/>
          <p:cNvSpPr>
            <a:spLocks noGrp="1"/>
          </p:cNvSpPr>
          <p:nvPr>
            <p:ph type="sldNum" sz="quarter" idx="12"/>
          </p:nvPr>
        </p:nvSpPr>
        <p:spPr/>
        <p:txBody>
          <a:bodyPr/>
          <a:lstStyle/>
          <a:p>
            <a:fld id="{74C2F60E-34D8-DD42-93FD-7BD7AE432328}" type="slidenum">
              <a:rPr lang="en-US"/>
              <a:pPr/>
              <a:t>60</a:t>
            </a:fld>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31531" cy="6858000"/>
          </a:xfrm>
          <a:prstGeom prst="rect">
            <a:avLst/>
          </a:prstGeom>
        </p:spPr>
      </p:pic>
    </p:spTree>
    <p:extLst>
      <p:ext uri="{BB962C8B-B14F-4D97-AF65-F5344CB8AC3E}">
        <p14:creationId xmlns:p14="http://schemas.microsoft.com/office/powerpoint/2010/main" val="22121400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7250" y="115575"/>
            <a:ext cx="7766050" cy="738189"/>
          </a:xfrm>
        </p:spPr>
        <p:txBody>
          <a:bodyPr>
            <a:normAutofit fontScale="90000"/>
          </a:bodyPr>
          <a:lstStyle/>
          <a:p>
            <a:pPr algn="ctr"/>
            <a:r>
              <a:rPr lang="en-US"/>
              <a:t>Topics</a:t>
            </a:r>
          </a:p>
        </p:txBody>
      </p:sp>
      <p:sp>
        <p:nvSpPr>
          <p:cNvPr id="7" name="Slide Number Placeholder 6"/>
          <p:cNvSpPr>
            <a:spLocks noGrp="1"/>
          </p:cNvSpPr>
          <p:nvPr>
            <p:ph type="sldNum" sz="quarter" idx="12"/>
          </p:nvPr>
        </p:nvSpPr>
        <p:spPr/>
        <p:txBody>
          <a:bodyPr/>
          <a:lstStyle/>
          <a:p>
            <a:fld id="{6D22F896-40B5-4ADD-8801-0D06FADFA095}" type="slidenum">
              <a:rPr lang="en-US" dirty="0"/>
              <a:t>61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78258844"/>
              </p:ext>
            </p:extLst>
          </p:nvPr>
        </p:nvGraphicFramePr>
        <p:xfrm>
          <a:off x="303341" y="853763"/>
          <a:ext cx="11488608" cy="2787103"/>
        </p:xfrm>
        <a:graphic>
          <a:graphicData uri="http://schemas.openxmlformats.org/drawingml/2006/table">
            <a:tbl>
              <a:tblPr firstRow="1" bandRow="1">
                <a:tableStyleId>{5C22544A-7EE6-4342-B048-85BDC9FD1C3A}</a:tableStyleId>
              </a:tblPr>
              <a:tblGrid>
                <a:gridCol w="3829536">
                  <a:extLst>
                    <a:ext uri="{9D8B030D-6E8A-4147-A177-3AD203B41FA5}">
                      <a16:colId xmlns:a16="http://schemas.microsoft.com/office/drawing/2014/main" xmlns="" val="20003"/>
                    </a:ext>
                  </a:extLst>
                </a:gridCol>
                <a:gridCol w="3829536">
                  <a:extLst>
                    <a:ext uri="{9D8B030D-6E8A-4147-A177-3AD203B41FA5}">
                      <a16:colId xmlns:a16="http://schemas.microsoft.com/office/drawing/2014/main" xmlns="" val="20004"/>
                    </a:ext>
                  </a:extLst>
                </a:gridCol>
                <a:gridCol w="3829536">
                  <a:extLst>
                    <a:ext uri="{9D8B030D-6E8A-4147-A177-3AD203B41FA5}">
                      <a16:colId xmlns:a16="http://schemas.microsoft.com/office/drawing/2014/main" xmlns="" val="20005"/>
                    </a:ext>
                  </a:extLst>
                </a:gridCol>
              </a:tblGrid>
              <a:tr h="447988">
                <a:tc>
                  <a:txBody>
                    <a:bodyPr/>
                    <a:lstStyle/>
                    <a:p>
                      <a:pPr algn="ctr"/>
                      <a:r>
                        <a:rPr lang="en-US" sz="2400"/>
                        <a:t>3</a:t>
                      </a:r>
                    </a:p>
                  </a:txBody>
                  <a:tcPr/>
                </a:tc>
                <a:tc>
                  <a:txBody>
                    <a:bodyPr/>
                    <a:lstStyle/>
                    <a:p>
                      <a:pPr algn="ctr"/>
                      <a:r>
                        <a:rPr lang="en-US" sz="2400"/>
                        <a:t>4</a:t>
                      </a:r>
                    </a:p>
                  </a:txBody>
                  <a:tcPr/>
                </a:tc>
                <a:tc>
                  <a:txBody>
                    <a:bodyPr/>
                    <a:lstStyle/>
                    <a:p>
                      <a:pPr algn="ctr"/>
                      <a:r>
                        <a:rPr lang="en-US" sz="2400"/>
                        <a:t>5</a:t>
                      </a:r>
                    </a:p>
                  </a:txBody>
                  <a:tcPr/>
                </a:tc>
                <a:extLst>
                  <a:ext uri="{0D108BD9-81ED-4DB2-BD59-A6C34878D82A}">
                    <a16:rowId xmlns:a16="http://schemas.microsoft.com/office/drawing/2014/main" xmlns="" val="10000"/>
                  </a:ext>
                </a:extLst>
              </a:tr>
              <a:tr h="826625">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extLst>
                  <a:ext uri="{0D108BD9-81ED-4DB2-BD59-A6C34878D82A}">
                    <a16:rowId xmlns:a16="http://schemas.microsoft.com/office/drawing/2014/main" xmlns="" val="10001"/>
                  </a:ext>
                </a:extLst>
              </a:tr>
              <a:tr h="751639">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extLst>
                  <a:ext uri="{0D108BD9-81ED-4DB2-BD59-A6C34878D82A}">
                    <a16:rowId xmlns:a16="http://schemas.microsoft.com/office/drawing/2014/main" xmlns="" val="10002"/>
                  </a:ext>
                </a:extLst>
              </a:tr>
              <a:tr h="751639">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extLst>
                  <a:ext uri="{0D108BD9-81ED-4DB2-BD59-A6C34878D82A}">
                    <a16:rowId xmlns:a16="http://schemas.microsoft.com/office/drawing/2014/main" xmlns="" val="2332598768"/>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43895647"/>
              </p:ext>
            </p:extLst>
          </p:nvPr>
        </p:nvGraphicFramePr>
        <p:xfrm>
          <a:off x="1010570" y="3900296"/>
          <a:ext cx="10272714" cy="2546109"/>
        </p:xfrm>
        <a:graphic>
          <a:graphicData uri="http://schemas.openxmlformats.org/drawingml/2006/table">
            <a:tbl>
              <a:tblPr firstRow="1" bandRow="1">
                <a:tableStyleId>{5C22544A-7EE6-4342-B048-85BDC9FD1C3A}</a:tableStyleId>
              </a:tblPr>
              <a:tblGrid>
                <a:gridCol w="2783217">
                  <a:extLst>
                    <a:ext uri="{9D8B030D-6E8A-4147-A177-3AD203B41FA5}">
                      <a16:colId xmlns:a16="http://schemas.microsoft.com/office/drawing/2014/main" xmlns="" val="20000"/>
                    </a:ext>
                  </a:extLst>
                </a:gridCol>
                <a:gridCol w="3190673">
                  <a:extLst>
                    <a:ext uri="{9D8B030D-6E8A-4147-A177-3AD203B41FA5}">
                      <a16:colId xmlns:a16="http://schemas.microsoft.com/office/drawing/2014/main" xmlns="" val="2472491283"/>
                    </a:ext>
                  </a:extLst>
                </a:gridCol>
                <a:gridCol w="4298824">
                  <a:extLst>
                    <a:ext uri="{9D8B030D-6E8A-4147-A177-3AD203B41FA5}">
                      <a16:colId xmlns:a16="http://schemas.microsoft.com/office/drawing/2014/main" xmlns="" val="20001"/>
                    </a:ext>
                  </a:extLst>
                </a:gridCol>
              </a:tblGrid>
              <a:tr h="495369">
                <a:tc gridSpan="3">
                  <a:txBody>
                    <a:bodyPr/>
                    <a:lstStyle/>
                    <a:p>
                      <a:pPr algn="ctr"/>
                      <a:r>
                        <a:rPr lang="en-US" sz="2400"/>
                        <a:t>Level 10</a:t>
                      </a:r>
                    </a:p>
                  </a:txBody>
                  <a:tcPr anchor="ctr"/>
                </a:tc>
                <a:tc hMerge="1">
                  <a:txBody>
                    <a:bodyPr/>
                    <a:lstStyle/>
                    <a:p>
                      <a:endParaRPr lang="en-US"/>
                    </a:p>
                  </a:txBody>
                  <a:tcPr/>
                </a:tc>
                <a:tc hMerge="1">
                  <a:txBody>
                    <a:bodyPr/>
                    <a:lstStyle/>
                    <a:p>
                      <a:pPr algn="ctr"/>
                      <a:endParaRPr lang="en-US" sz="2400"/>
                    </a:p>
                  </a:txBody>
                  <a:tcPr/>
                </a:tc>
                <a:extLst>
                  <a:ext uri="{0D108BD9-81ED-4DB2-BD59-A6C34878D82A}">
                    <a16:rowId xmlns:a16="http://schemas.microsoft.com/office/drawing/2014/main" xmlns="" val="10000"/>
                  </a:ext>
                </a:extLst>
              </a:tr>
              <a:tr h="410148">
                <a:tc>
                  <a:txBody>
                    <a:bodyPr/>
                    <a:lstStyle/>
                    <a:p>
                      <a:r>
                        <a:rPr lang="en-US" sz="1600"/>
                        <a:t>Personal and Public Identities</a:t>
                      </a:r>
                    </a:p>
                  </a:txBody>
                  <a:tcPr anchor="ctr"/>
                </a:tc>
                <a:tc>
                  <a:txBody>
                    <a:bodyPr/>
                    <a:lstStyle/>
                    <a:p>
                      <a:pPr algn="l"/>
                      <a:r>
                        <a:rPr lang="en-US" sz="1600"/>
                        <a:t>Getting to Know You</a:t>
                      </a:r>
                    </a:p>
                  </a:txBody>
                  <a:tcPr anchor="ctr"/>
                </a:tc>
                <a:tc>
                  <a:txBody>
                    <a:bodyPr/>
                    <a:lstStyle/>
                    <a:p>
                      <a:pPr algn="l"/>
                      <a:r>
                        <a:rPr lang="en-US" sz="1600"/>
                        <a:t>Who am I?</a:t>
                      </a:r>
                    </a:p>
                  </a:txBody>
                  <a:tcPr anchor="ctr"/>
                </a:tc>
                <a:extLst>
                  <a:ext uri="{0D108BD9-81ED-4DB2-BD59-A6C34878D82A}">
                    <a16:rowId xmlns:a16="http://schemas.microsoft.com/office/drawing/2014/main" xmlns="" val="10001"/>
                  </a:ext>
                </a:extLst>
              </a:tr>
              <a:tr h="410148">
                <a:tc>
                  <a:txBody>
                    <a:bodyPr/>
                    <a:lstStyle/>
                    <a:p>
                      <a:r>
                        <a:rPr lang="en-US" sz="1600"/>
                        <a:t>Family and Communities</a:t>
                      </a:r>
                    </a:p>
                  </a:txBody>
                  <a:tcPr anchor="ctr"/>
                </a:tc>
                <a:tc>
                  <a:txBody>
                    <a:bodyPr/>
                    <a:lstStyle/>
                    <a:p>
                      <a:r>
                        <a:rPr lang="en-US" sz="1600" kern="1200">
                          <a:solidFill>
                            <a:schemeClr val="dk1"/>
                          </a:solidFill>
                          <a:effectLst/>
                          <a:latin typeface="+mn-lt"/>
                          <a:ea typeface="+mn-ea"/>
                          <a:cs typeface="+mn-cs"/>
                        </a:rPr>
                        <a:t>Family, Customs and Ceremonies </a:t>
                      </a:r>
                      <a:endParaRPr lang="en-US" sz="160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chemeClr val="dk1"/>
                          </a:solidFill>
                          <a:effectLst/>
                          <a:latin typeface="+mn-lt"/>
                          <a:ea typeface="+mn-ea"/>
                          <a:cs typeface="+mn-cs"/>
                        </a:rPr>
                        <a:t>How do family and community influence me? </a:t>
                      </a:r>
                      <a:endParaRPr lang="en-US" sz="1600"/>
                    </a:p>
                  </a:txBody>
                  <a:tcPr anchor="ctr"/>
                </a:tc>
                <a:extLst>
                  <a:ext uri="{0D108BD9-81ED-4DB2-BD59-A6C34878D82A}">
                    <a16:rowId xmlns:a16="http://schemas.microsoft.com/office/drawing/2014/main" xmlns="" val="10002"/>
                  </a:ext>
                </a:extLst>
              </a:tr>
              <a:tr h="410148">
                <a:tc>
                  <a:txBody>
                    <a:bodyPr/>
                    <a:lstStyle/>
                    <a:p>
                      <a:r>
                        <a:rPr lang="en-US" sz="1600"/>
                        <a:t>Contemporary Life</a:t>
                      </a:r>
                    </a:p>
                  </a:txBody>
                  <a:tcPr anchor="ctr"/>
                </a:tc>
                <a:tc>
                  <a:txBody>
                    <a:bodyPr/>
                    <a:lstStyle/>
                    <a:p>
                      <a:r>
                        <a:rPr lang="en-US" sz="1600" kern="1200">
                          <a:solidFill>
                            <a:schemeClr val="dk1"/>
                          </a:solidFill>
                          <a:effectLst/>
                          <a:latin typeface="+mn-lt"/>
                          <a:ea typeface="+mn-ea"/>
                          <a:cs typeface="+mn-cs"/>
                        </a:rPr>
                        <a:t>Time Management </a:t>
                      </a:r>
                      <a:endParaRPr lang="en-US" sz="1600"/>
                    </a:p>
                  </a:txBody>
                  <a:tcPr anchor="ctr"/>
                </a:tc>
                <a:tc>
                  <a:txBody>
                    <a:bodyPr/>
                    <a:lstStyle/>
                    <a:p>
                      <a:pPr algn="l"/>
                      <a:r>
                        <a:rPr lang="en-US" sz="1600"/>
                        <a:t>How do I manage my time? </a:t>
                      </a:r>
                    </a:p>
                  </a:txBody>
                  <a:tcPr anchor="ctr"/>
                </a:tc>
                <a:extLst>
                  <a:ext uri="{0D108BD9-81ED-4DB2-BD59-A6C34878D82A}">
                    <a16:rowId xmlns:a16="http://schemas.microsoft.com/office/drawing/2014/main" xmlns="" val="10003"/>
                  </a:ext>
                </a:extLst>
              </a:tr>
              <a:tr h="410148">
                <a:tc>
                  <a:txBody>
                    <a:bodyPr/>
                    <a:lstStyle/>
                    <a:p>
                      <a:r>
                        <a:rPr lang="en-US" sz="1600"/>
                        <a:t>Beauty and Aesthetics</a:t>
                      </a:r>
                    </a:p>
                  </a:txBody>
                  <a:tcPr anchor="ctr"/>
                </a:tc>
                <a:tc>
                  <a:txBody>
                    <a:bodyPr/>
                    <a:lstStyle/>
                    <a:p>
                      <a:r>
                        <a:rPr lang="en-US" sz="1600"/>
                        <a:t>Art and Music </a:t>
                      </a:r>
                    </a:p>
                  </a:txBody>
                  <a:tcPr anchor="ctr"/>
                </a:tc>
                <a:tc>
                  <a:txBody>
                    <a:bodyPr/>
                    <a:lstStyle/>
                    <a:p>
                      <a:pPr algn="l"/>
                      <a:r>
                        <a:rPr lang="en-US" sz="1600"/>
                        <a:t>How do I use my imagination?</a:t>
                      </a:r>
                    </a:p>
                  </a:txBody>
                  <a:tcPr anchor="ctr"/>
                </a:tc>
                <a:extLst>
                  <a:ext uri="{0D108BD9-81ED-4DB2-BD59-A6C34878D82A}">
                    <a16:rowId xmlns:a16="http://schemas.microsoft.com/office/drawing/2014/main" xmlns="" val="1982735481"/>
                  </a:ext>
                </a:extLst>
              </a:tr>
              <a:tr h="4101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Contemporary Life</a:t>
                      </a:r>
                    </a:p>
                  </a:txBody>
                  <a:tcPr anchor="ctr"/>
                </a:tc>
                <a:tc>
                  <a:txBody>
                    <a:bodyPr/>
                    <a:lstStyle/>
                    <a:p>
                      <a:r>
                        <a:rPr lang="en-US" sz="1600"/>
                        <a:t>Travel </a:t>
                      </a:r>
                    </a:p>
                  </a:txBody>
                  <a:tcPr anchor="ctr"/>
                </a:tc>
                <a:tc>
                  <a:txBody>
                    <a:bodyPr/>
                    <a:lstStyle/>
                    <a:p>
                      <a:pPr algn="l"/>
                      <a:r>
                        <a:rPr lang="en-US" sz="1600"/>
                        <a:t>What makes a travel destination special? </a:t>
                      </a:r>
                    </a:p>
                  </a:txBody>
                  <a:tcPr anchor="ctr"/>
                </a:tc>
                <a:extLst>
                  <a:ext uri="{0D108BD9-81ED-4DB2-BD59-A6C34878D82A}">
                    <a16:rowId xmlns:a16="http://schemas.microsoft.com/office/drawing/2014/main" xmlns="" val="359692378"/>
                  </a:ext>
                </a:extLst>
              </a:tr>
            </a:tbl>
          </a:graphicData>
        </a:graphic>
      </p:graphicFrame>
    </p:spTree>
    <p:extLst>
      <p:ext uri="{BB962C8B-B14F-4D97-AF65-F5344CB8AC3E}">
        <p14:creationId xmlns:p14="http://schemas.microsoft.com/office/powerpoint/2010/main" val="5604470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830AE"/>
        </a:solidFill>
        <a:effectLst/>
      </p:bgPr>
    </p:bg>
    <p:spTree>
      <p:nvGrpSpPr>
        <p:cNvPr id="1" name=""/>
        <p:cNvGrpSpPr/>
        <p:nvPr/>
      </p:nvGrpSpPr>
      <p:grpSpPr>
        <a:xfrm>
          <a:off x="0" y="0"/>
          <a:ext cx="0" cy="0"/>
          <a:chOff x="0" y="0"/>
          <a:chExt cx="0" cy="0"/>
        </a:xfrm>
      </p:grpSpPr>
      <p:pic>
        <p:nvPicPr>
          <p:cNvPr id="6" name="Content Placeholder 5" descr="HandsEarth.jpg"/>
          <p:cNvPicPr>
            <a:picLocks noGrp="1" noChangeAspect="1"/>
          </p:cNvPicPr>
          <p:nvPr>
            <p:ph idx="1"/>
          </p:nvPr>
        </p:nvPicPr>
        <p:blipFill>
          <a:blip r:embed="rId3"/>
          <a:stretch>
            <a:fillRect/>
          </a:stretch>
        </p:blipFill>
        <p:spPr>
          <a:xfrm>
            <a:off x="1406526" y="41330"/>
            <a:ext cx="9052560" cy="6789420"/>
          </a:xfrm>
          <a:prstGeom prst="rect">
            <a:avLst/>
          </a:prstGeom>
        </p:spPr>
      </p:pic>
      <p:sp>
        <p:nvSpPr>
          <p:cNvPr id="7" name="TextBox 6"/>
          <p:cNvSpPr txBox="1"/>
          <p:nvPr/>
        </p:nvSpPr>
        <p:spPr>
          <a:xfrm>
            <a:off x="3558275" y="5903893"/>
            <a:ext cx="5039591" cy="954107"/>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orbel" panose="020B0503020204020204"/>
                <a:ea typeface="+mn-ea"/>
                <a:cs typeface="+mn-cs"/>
              </a:rPr>
              <a:t>Laura Terrill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white"/>
                </a:solidFill>
                <a:effectLst/>
                <a:uLnTx/>
                <a:uFillTx/>
                <a:latin typeface="Corbel" panose="020B0503020204020204"/>
                <a:ea typeface="+mn-ea"/>
                <a:cs typeface="+mn-cs"/>
              </a:rPr>
              <a:t>lterrill@gmail.com</a:t>
            </a:r>
          </a:p>
        </p:txBody>
      </p:sp>
      <p:sp>
        <p:nvSpPr>
          <p:cNvPr id="3" name="TextBox 2"/>
          <p:cNvSpPr txBox="1"/>
          <p:nvPr/>
        </p:nvSpPr>
        <p:spPr>
          <a:xfrm>
            <a:off x="759433" y="519953"/>
            <a:ext cx="2798842"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a:ln>
                  <a:noFill/>
                </a:ln>
                <a:solidFill>
                  <a:prstClr val="white"/>
                </a:solidFill>
                <a:effectLst/>
                <a:uLnTx/>
                <a:uFillTx/>
                <a:latin typeface="Corbel" panose="020B0503020204020204"/>
                <a:ea typeface="+mn-ea"/>
                <a:cs typeface="+mn-cs"/>
              </a:rPr>
              <a:t>Thank you</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Tree>
    <p:extLst>
      <p:ext uri="{BB962C8B-B14F-4D97-AF65-F5344CB8AC3E}">
        <p14:creationId xmlns:p14="http://schemas.microsoft.com/office/powerpoint/2010/main" val="42163883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
        <p:nvSpPr>
          <p:cNvPr id="3" name="Title 1"/>
          <p:cNvSpPr txBox="1">
            <a:spLocks/>
          </p:cNvSpPr>
          <p:nvPr/>
        </p:nvSpPr>
        <p:spPr>
          <a:xfrm>
            <a:off x="838200" y="173133"/>
            <a:ext cx="10515600" cy="1325563"/>
          </a:xfrm>
          <a:prstGeom prst="rect">
            <a:avLst/>
          </a:prstGeom>
        </p:spPr>
        <p:txBody>
          <a:bodyPr>
            <a:normAutofit fontScale="9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a:ln>
                  <a:noFill/>
                </a:ln>
                <a:gradFill flip="none" rotWithShape="1">
                  <a:gsLst>
                    <a:gs pos="28000">
                      <a:prstClr val="white">
                        <a:lumMod val="93000"/>
                      </a:prstClr>
                    </a:gs>
                    <a:gs pos="0">
                      <a:prstClr val="black">
                        <a:lumMod val="25000"/>
                        <a:lumOff val="75000"/>
                      </a:prstClr>
                    </a:gs>
                    <a:gs pos="100000">
                      <a:srgbClr val="94D7E4">
                        <a:lumMod val="0"/>
                        <a:lumOff val="100000"/>
                      </a:srgbClr>
                    </a:gs>
                  </a:gsLst>
                  <a:lin ang="4800000" scaled="0"/>
                  <a:tileRect/>
                </a:gradFill>
                <a:effectLst/>
                <a:uLnTx/>
                <a:uFillTx/>
                <a:latin typeface="Corbel" panose="020B0503020204020204"/>
                <a:ea typeface="+mj-ea"/>
                <a:cs typeface="+mj-cs"/>
              </a:rPr>
              <a:t>Learning a language is like learning…..</a:t>
            </a:r>
          </a:p>
        </p:txBody>
      </p:sp>
      <p:pic>
        <p:nvPicPr>
          <p:cNvPr id="4" name="Picture 3" descr="images-2.jpeg"/>
          <p:cNvPicPr>
            <a:picLocks noChangeAspect="1"/>
          </p:cNvPicPr>
          <p:nvPr/>
        </p:nvPicPr>
        <p:blipFill>
          <a:blip r:embed="rId2"/>
          <a:stretch>
            <a:fillRect/>
          </a:stretch>
        </p:blipFill>
        <p:spPr>
          <a:xfrm>
            <a:off x="2003642" y="4085533"/>
            <a:ext cx="3532708" cy="2635944"/>
          </a:xfrm>
          <a:prstGeom prst="rect">
            <a:avLst/>
          </a:prstGeom>
        </p:spPr>
      </p:pic>
      <p:pic>
        <p:nvPicPr>
          <p:cNvPr id="5" name="Picture 4" descr="images-3.jpeg"/>
          <p:cNvPicPr>
            <a:picLocks noChangeAspect="1"/>
          </p:cNvPicPr>
          <p:nvPr/>
        </p:nvPicPr>
        <p:blipFill>
          <a:blip r:embed="rId3"/>
          <a:stretch>
            <a:fillRect/>
          </a:stretch>
        </p:blipFill>
        <p:spPr>
          <a:xfrm>
            <a:off x="6445250" y="4156201"/>
            <a:ext cx="3862532" cy="2570339"/>
          </a:xfrm>
          <a:prstGeom prst="rect">
            <a:avLst/>
          </a:prstGeom>
        </p:spPr>
      </p:pic>
      <p:pic>
        <p:nvPicPr>
          <p:cNvPr id="6" name="Picture 5" descr="Unknown.jpeg"/>
          <p:cNvPicPr>
            <a:picLocks noChangeAspect="1"/>
          </p:cNvPicPr>
          <p:nvPr/>
        </p:nvPicPr>
        <p:blipFill>
          <a:blip r:embed="rId4"/>
          <a:stretch>
            <a:fillRect/>
          </a:stretch>
        </p:blipFill>
        <p:spPr>
          <a:xfrm>
            <a:off x="547255" y="1303575"/>
            <a:ext cx="3556875" cy="2664223"/>
          </a:xfrm>
          <a:prstGeom prst="rect">
            <a:avLst/>
          </a:prstGeom>
        </p:spPr>
      </p:pic>
      <p:pic>
        <p:nvPicPr>
          <p:cNvPr id="7" name="Picture 6" descr="Unknown-1.jpeg"/>
          <p:cNvPicPr>
            <a:picLocks noChangeAspect="1"/>
          </p:cNvPicPr>
          <p:nvPr/>
        </p:nvPicPr>
        <p:blipFill>
          <a:blip r:embed="rId5"/>
          <a:stretch>
            <a:fillRect/>
          </a:stretch>
        </p:blipFill>
        <p:spPr>
          <a:xfrm>
            <a:off x="4651248" y="1324197"/>
            <a:ext cx="2383350" cy="2643601"/>
          </a:xfrm>
          <a:prstGeom prst="rect">
            <a:avLst/>
          </a:prstGeom>
        </p:spPr>
      </p:pic>
      <p:pic>
        <p:nvPicPr>
          <p:cNvPr id="8" name="Picture 7" descr="images-2.jpeg"/>
          <p:cNvPicPr>
            <a:picLocks noChangeAspect="1"/>
          </p:cNvPicPr>
          <p:nvPr/>
        </p:nvPicPr>
        <p:blipFill>
          <a:blip r:embed="rId6"/>
          <a:stretch>
            <a:fillRect/>
          </a:stretch>
        </p:blipFill>
        <p:spPr>
          <a:xfrm>
            <a:off x="7570810" y="1164755"/>
            <a:ext cx="4073935" cy="2821577"/>
          </a:xfrm>
          <a:prstGeom prst="rect">
            <a:avLst/>
          </a:prstGeom>
        </p:spPr>
      </p:pic>
      <p:pic>
        <p:nvPicPr>
          <p:cNvPr id="9" name="Picture 8" descr="images-2.jpeg"/>
          <p:cNvPicPr>
            <a:picLocks noChangeAspect="1"/>
          </p:cNvPicPr>
          <p:nvPr/>
        </p:nvPicPr>
        <p:blipFill>
          <a:blip r:embed="rId7"/>
          <a:stretch>
            <a:fillRect/>
          </a:stretch>
        </p:blipFill>
        <p:spPr>
          <a:xfrm rot="20518082">
            <a:off x="4175737" y="1958231"/>
            <a:ext cx="3449492" cy="3977640"/>
          </a:xfrm>
          <a:prstGeom prst="rect">
            <a:avLst/>
          </a:prstGeom>
        </p:spPr>
      </p:pic>
    </p:spTree>
    <p:extLst>
      <p:ext uri="{BB962C8B-B14F-4D97-AF65-F5344CB8AC3E}">
        <p14:creationId xmlns:p14="http://schemas.microsoft.com/office/powerpoint/2010/main" val="410230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C2F60E-34D8-DD42-93FD-7BD7AE432328}" type="slidenum">
              <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ffectLst/>
              <a:uLnTx/>
              <a:uFillTx/>
              <a:latin typeface="Corbel" panose="020B0503020204020204"/>
              <a:ea typeface="+mn-ea"/>
              <a:cs typeface="+mn-cs"/>
            </a:endParaRPr>
          </a:p>
        </p:txBody>
      </p:sp>
      <p:sp>
        <p:nvSpPr>
          <p:cNvPr id="3" name="Title 3"/>
          <p:cNvSpPr txBox="1">
            <a:spLocks/>
          </p:cNvSpPr>
          <p:nvPr/>
        </p:nvSpPr>
        <p:spPr>
          <a:xfrm>
            <a:off x="2018261" y="166839"/>
            <a:ext cx="7781059" cy="666692"/>
          </a:xfrm>
          <a:prstGeom prst="rect">
            <a:avLst/>
          </a:prstGeom>
        </p:spPr>
        <p:txBody>
          <a:bodyPr>
            <a:normAutofit fontScale="90000" lnSpcReduction="2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400" b="0" i="0" u="none" strike="noStrike" kern="1200" cap="none" spc="0" normalizeH="0" baseline="0" noProof="0" dirty="0">
                <a:ln>
                  <a:noFill/>
                </a:ln>
                <a:gradFill flip="none" rotWithShape="1">
                  <a:gsLst>
                    <a:gs pos="28000">
                      <a:prstClr val="white">
                        <a:lumMod val="93000"/>
                      </a:prstClr>
                    </a:gs>
                    <a:gs pos="0">
                      <a:prstClr val="black">
                        <a:lumMod val="25000"/>
                        <a:lumOff val="75000"/>
                      </a:prstClr>
                    </a:gs>
                    <a:gs pos="100000">
                      <a:srgbClr val="94D7E4">
                        <a:lumMod val="0"/>
                        <a:lumOff val="100000"/>
                      </a:srgbClr>
                    </a:gs>
                  </a:gsLst>
                  <a:lin ang="4800000" scaled="0"/>
                  <a:tileRect/>
                </a:gradFill>
                <a:effectLst/>
                <a:uLnTx/>
                <a:uFillTx/>
                <a:latin typeface="Corbel" panose="020B0503020204020204"/>
                <a:ea typeface="+mj-ea"/>
                <a:cs typeface="+mj-cs"/>
              </a:rPr>
              <a:t>PROFICIENCY LEVELS</a:t>
            </a:r>
          </a:p>
        </p:txBody>
      </p:sp>
      <p:sp>
        <p:nvSpPr>
          <p:cNvPr id="5" name="Text Placeholder 7"/>
          <p:cNvSpPr txBox="1">
            <a:spLocks/>
          </p:cNvSpPr>
          <p:nvPr/>
        </p:nvSpPr>
        <p:spPr>
          <a:xfrm>
            <a:off x="337071" y="1825712"/>
            <a:ext cx="3315763" cy="40888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14313" marR="0" lvl="0" indent="-214313"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Memorized language</a:t>
            </a:r>
          </a:p>
          <a:p>
            <a:pPr marL="214313" marR="0" lvl="0" indent="-214313"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Lists of words, phrases, simple sentences</a:t>
            </a:r>
          </a:p>
          <a:p>
            <a:pPr marL="214313" marR="0" lvl="0" indent="-214313"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Attempts at conversation</a:t>
            </a:r>
          </a:p>
          <a:p>
            <a:pPr marL="214313" marR="0" lvl="0" indent="-214313"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Limited, very familiar topic areas</a:t>
            </a:r>
          </a:p>
          <a:p>
            <a:pPr marL="214313" marR="0" lvl="0" indent="-214313"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Handles short social interactions by asking and answering simple questions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6" name="Text Placeholder 13"/>
          <p:cNvSpPr txBox="1">
            <a:spLocks/>
          </p:cNvSpPr>
          <p:nvPr/>
        </p:nvSpPr>
        <p:spPr>
          <a:xfrm>
            <a:off x="1080552" y="985323"/>
            <a:ext cx="1828800" cy="457200"/>
          </a:xfrm>
          <a:prstGeom prst="rect">
            <a:avLst/>
          </a:prstGeom>
          <a:solidFill>
            <a:schemeClr val="accent1"/>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prstClr val="white"/>
                </a:solidFill>
                <a:effectLst/>
                <a:uLnTx/>
                <a:uFillTx/>
                <a:latin typeface="Corbel" panose="020B0503020204020204"/>
                <a:ea typeface="+mn-ea"/>
                <a:cs typeface="+mn-cs"/>
              </a:rPr>
              <a:t>NOVICE</a:t>
            </a:r>
          </a:p>
        </p:txBody>
      </p:sp>
      <p:sp>
        <p:nvSpPr>
          <p:cNvPr id="7" name="Text Placeholder 13"/>
          <p:cNvSpPr txBox="1">
            <a:spLocks/>
          </p:cNvSpPr>
          <p:nvPr/>
        </p:nvSpPr>
        <p:spPr>
          <a:xfrm>
            <a:off x="8713810" y="985323"/>
            <a:ext cx="2395042" cy="457200"/>
          </a:xfrm>
          <a:prstGeom prst="rect">
            <a:avLst/>
          </a:prstGeom>
          <a:solidFill>
            <a:schemeClr val="accent1"/>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a:ln>
                  <a:noFill/>
                </a:ln>
                <a:solidFill>
                  <a:prstClr val="white"/>
                </a:solidFill>
                <a:effectLst/>
                <a:uLnTx/>
                <a:uFillTx/>
                <a:latin typeface="Corbel" panose="020B0503020204020204"/>
                <a:ea typeface="+mn-ea"/>
                <a:cs typeface="+mn-cs"/>
              </a:rPr>
              <a:t>INTERMEDIATE</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1788" y="4941985"/>
            <a:ext cx="1186329" cy="177949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8262" y="5044662"/>
            <a:ext cx="1866138" cy="1739783"/>
          </a:xfrm>
          <a:prstGeom prst="rect">
            <a:avLst/>
          </a:prstGeom>
        </p:spPr>
      </p:pic>
      <p:sp>
        <p:nvSpPr>
          <p:cNvPr id="11" name="TextBox 10"/>
          <p:cNvSpPr txBox="1"/>
          <p:nvPr/>
        </p:nvSpPr>
        <p:spPr>
          <a:xfrm>
            <a:off x="8485383" y="1825712"/>
            <a:ext cx="2851897" cy="2862322"/>
          </a:xfrm>
          <a:prstGeom prst="rect">
            <a:avLst/>
          </a:prstGeom>
          <a:noFill/>
        </p:spPr>
        <p:txBody>
          <a:bodyPr wrap="square" rtlCol="0">
            <a:spAutoFit/>
          </a:bodyPr>
          <a:lstStyle/>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Creates with language</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Strings of connected sentences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Asks and answers simple questions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Wide variety of familiar topics</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orbel" panose="020B0503020204020204"/>
                <a:ea typeface="+mn-ea"/>
                <a:cs typeface="+mn-cs"/>
              </a:rPr>
              <a:t>Handles everyday situations</a:t>
            </a:r>
          </a:p>
        </p:txBody>
      </p:sp>
      <p:pic>
        <p:nvPicPr>
          <p:cNvPr id="13" name="Picture 2" descr="http://www.actfl.org/sites/default/files/guidelines/ACTFL%20Inverted%20Pyramid%2020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6880" y="985323"/>
            <a:ext cx="3895089" cy="5193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957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998979"/>
          </a:xfrm>
          <a:solidFill>
            <a:schemeClr val="accent1"/>
          </a:solidFill>
        </p:spPr>
        <p:txBody>
          <a:bodyPr/>
          <a:lstStyle/>
          <a:p>
            <a:pPr algn="ctr"/>
            <a:r>
              <a:rPr lang="en-US" dirty="0">
                <a:solidFill>
                  <a:schemeClr val="tx1"/>
                </a:solidFill>
              </a:rPr>
              <a:t>Proficiency</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9</a:t>
            </a:fld>
            <a:endParaRPr lang="en-US"/>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18948" r="4719" b="9352"/>
          <a:stretch/>
        </p:blipFill>
        <p:spPr>
          <a:xfrm>
            <a:off x="781047" y="1992118"/>
            <a:ext cx="4516382" cy="4023360"/>
          </a:xfrm>
          <a:prstGeom prst="rect">
            <a:avLst/>
          </a:prstGeom>
        </p:spPr>
      </p:pic>
      <p:sp>
        <p:nvSpPr>
          <p:cNvPr id="7" name="Content Placeholder 10"/>
          <p:cNvSpPr txBox="1">
            <a:spLocks/>
          </p:cNvSpPr>
          <p:nvPr/>
        </p:nvSpPr>
        <p:spPr>
          <a:xfrm>
            <a:off x="6415877" y="2091845"/>
            <a:ext cx="4389445" cy="3923633"/>
          </a:xfrm>
          <a:prstGeom prst="rect">
            <a:avLst/>
          </a:prstGeom>
          <a:ln>
            <a:noFill/>
          </a:ln>
        </p:spPr>
        <p:txBody>
          <a:bodyPr vert="horz">
            <a:noAutofit/>
          </a:bodyPr>
          <a:lstStyle/>
          <a:p>
            <a:pPr marL="320040" indent="-320040">
              <a:spcBef>
                <a:spcPts val="700"/>
              </a:spcBef>
              <a:buClr>
                <a:schemeClr val="accent2"/>
              </a:buClr>
              <a:buSzPct val="60000"/>
              <a:buFont typeface="Wingdings"/>
              <a:buChar char=""/>
              <a:defRPr/>
            </a:pPr>
            <a:r>
              <a:rPr lang="en-US" sz="2800" dirty="0"/>
              <a:t>Independent of specific classroom instruction</a:t>
            </a:r>
          </a:p>
          <a:p>
            <a:pPr marL="320040" indent="-320040">
              <a:spcBef>
                <a:spcPts val="700"/>
              </a:spcBef>
              <a:buClr>
                <a:schemeClr val="accent2"/>
              </a:buClr>
              <a:buSzPct val="60000"/>
              <a:buFont typeface="Wingdings"/>
              <a:buChar char=""/>
              <a:defRPr/>
            </a:pPr>
            <a:r>
              <a:rPr lang="en-US" sz="2800" dirty="0"/>
              <a:t>Spontaneous</a:t>
            </a:r>
          </a:p>
          <a:p>
            <a:pPr marL="320040" indent="-320040">
              <a:spcBef>
                <a:spcPts val="700"/>
              </a:spcBef>
              <a:buClr>
                <a:schemeClr val="accent2"/>
              </a:buClr>
              <a:buSzPct val="60000"/>
              <a:buFont typeface="Wingdings"/>
              <a:buChar char=""/>
              <a:defRPr/>
            </a:pPr>
            <a:r>
              <a:rPr lang="en-US" sz="2800" dirty="0"/>
              <a:t>Broad content and context</a:t>
            </a:r>
          </a:p>
          <a:p>
            <a:pPr marL="320040" indent="-320040">
              <a:spcBef>
                <a:spcPts val="700"/>
              </a:spcBef>
              <a:buClr>
                <a:schemeClr val="accent2"/>
              </a:buClr>
              <a:buSzPct val="60000"/>
              <a:buFont typeface="Wingdings"/>
              <a:buChar char=""/>
              <a:defRPr/>
            </a:pPr>
            <a:r>
              <a:rPr lang="en-US" sz="2800" dirty="0"/>
              <a:t>Sustained performance across all the tasks and contexts for the level</a:t>
            </a:r>
          </a:p>
          <a:p>
            <a:pPr marL="320040" indent="-320040">
              <a:spcBef>
                <a:spcPts val="700"/>
              </a:spcBef>
              <a:buClr>
                <a:schemeClr val="accent2"/>
              </a:buClr>
              <a:buSzPct val="60000"/>
              <a:defRPr/>
            </a:pPr>
            <a:endParaRPr lang="en-US" sz="2800"/>
          </a:p>
        </p:txBody>
      </p:sp>
    </p:spTree>
    <p:extLst>
      <p:ext uri="{BB962C8B-B14F-4D97-AF65-F5344CB8AC3E}">
        <p14:creationId xmlns:p14="http://schemas.microsoft.com/office/powerpoint/2010/main" val="1519219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8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5.xml><?xml version="1.0" encoding="utf-8"?>
<a:theme xmlns:a="http://schemas.openxmlformats.org/drawingml/2006/main" name="1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6.xml><?xml version="1.0" encoding="utf-8"?>
<a:theme xmlns:a="http://schemas.openxmlformats.org/drawingml/2006/main" name="2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2957</TotalTime>
  <Words>2709</Words>
  <Application>Microsoft Macintosh PowerPoint</Application>
  <PresentationFormat>Widescreen</PresentationFormat>
  <Paragraphs>541</Paragraphs>
  <Slides>62</Slides>
  <Notes>12</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62</vt:i4>
      </vt:variant>
    </vt:vector>
  </HeadingPairs>
  <TitlesOfParts>
    <vt:vector size="78" baseType="lpstr">
      <vt:lpstr>Calibri</vt:lpstr>
      <vt:lpstr>Calibri Light</vt:lpstr>
      <vt:lpstr>Cambria</vt:lpstr>
      <vt:lpstr>Century Gothic</vt:lpstr>
      <vt:lpstr>Corbel</vt:lpstr>
      <vt:lpstr>DengXian</vt:lpstr>
      <vt:lpstr>ＭＳ Ｐゴシック</vt:lpstr>
      <vt:lpstr>Times New Roman</vt:lpstr>
      <vt:lpstr>Wingdings</vt:lpstr>
      <vt:lpstr>Arial</vt:lpstr>
      <vt:lpstr>Depth</vt:lpstr>
      <vt:lpstr>8_Depth</vt:lpstr>
      <vt:lpstr>1_Office Theme</vt:lpstr>
      <vt:lpstr>7_Depth</vt:lpstr>
      <vt:lpstr>1_Depth</vt:lpstr>
      <vt:lpstr>2_Depth</vt:lpstr>
      <vt:lpstr>PowerPoint Presentation</vt:lpstr>
      <vt:lpstr>lterrillfairfield.wikispaces.com</vt:lpstr>
      <vt:lpstr>PowerPoint Presentation</vt:lpstr>
      <vt:lpstr>PowerPoint Presentation</vt:lpstr>
      <vt:lpstr>PowerPoint Presentation</vt:lpstr>
      <vt:lpstr>PowerPoint Presentation</vt:lpstr>
      <vt:lpstr>PowerPoint Presentation</vt:lpstr>
      <vt:lpstr>PowerPoint Presentation</vt:lpstr>
      <vt:lpstr>Proficiency</vt:lpstr>
      <vt:lpstr>PowerPoint Presentation</vt:lpstr>
      <vt:lpstr>PowerPoint Presentation</vt:lpstr>
      <vt:lpstr>FROM SKILLS TO MODES</vt:lpstr>
      <vt:lpstr>Performance</vt:lpstr>
      <vt:lpstr>PowerPoint Presentation</vt:lpstr>
      <vt:lpstr>PowerPoint Presentation</vt:lpstr>
      <vt:lpstr>FROM SKILLS TO MODES</vt:lpstr>
      <vt:lpstr>Interdependence of 3 Modes</vt:lpstr>
      <vt:lpstr>PowerPoint Presentation</vt:lpstr>
      <vt:lpstr>PowerPoint Presentation</vt:lpstr>
      <vt:lpstr>PowerPoint Presentation</vt:lpstr>
      <vt:lpstr>Getting the most out of a text</vt:lpstr>
      <vt:lpstr>Getting the most out of a text</vt:lpstr>
      <vt:lpstr>Galapagos Movie</vt:lpstr>
      <vt:lpstr>PowerPoint Presentation</vt:lpstr>
      <vt:lpstr>PowerPoint Presentation</vt:lpstr>
      <vt:lpstr>8 animales que tienes que ver en las islas Galápagos</vt:lpstr>
      <vt:lpstr>PowerPoint Presentation</vt:lpstr>
      <vt:lpstr>¿Que animal prefieres ver en las islas Galápagos? Prefiero ver….</vt:lpstr>
      <vt:lpstr>¿Que animal prefieres ver en las islas Galápagos? Prefiero ver….</vt:lpstr>
      <vt:lpstr>PowerPoint Presentation</vt:lpstr>
      <vt:lpstr>Backward Design – Units and Lessons</vt:lpstr>
      <vt:lpstr>Themes</vt:lpstr>
      <vt:lpstr>THEME + TOPIC + ESSENTIAL QUESTION</vt:lpstr>
      <vt:lpstr>WHAT MAKES A QUESTION ESSENTIAL?</vt:lpstr>
      <vt:lpstr>Belonging/Identity: Let’s Visit Mexico How do we get to know another place and culture?</vt:lpstr>
      <vt:lpstr>PowerPoint Presentation</vt:lpstr>
      <vt:lpstr>PowerPoint Presentation</vt:lpstr>
      <vt:lpstr>PowerPoint Presentation</vt:lpstr>
      <vt:lpstr>UNIT  GOALS</vt:lpstr>
      <vt:lpstr>THEMATIC OVERVIEW</vt:lpstr>
      <vt:lpstr>Belonging/Identity: Let’s Visit Mexico How do I get to know another place and culture?</vt:lpstr>
      <vt:lpstr>Cultures</vt:lpstr>
      <vt:lpstr>Connections</vt:lpstr>
      <vt:lpstr>Comparisons</vt:lpstr>
      <vt:lpstr>Communities</vt:lpstr>
      <vt:lpstr>PowerPoint Presentation</vt:lpstr>
      <vt:lpstr>Summative Performance Assessment</vt:lpstr>
      <vt:lpstr>ACTFL Integrated Performance Assessment</vt:lpstr>
      <vt:lpstr>Summative Performance Assessment Tasks</vt:lpstr>
      <vt:lpstr>PowerPoint Presentation</vt:lpstr>
      <vt:lpstr>PowerPoint Presentation</vt:lpstr>
      <vt:lpstr>Teacher “Can-Do” </vt:lpstr>
      <vt:lpstr>Language Functions / Can-do’s</vt:lpstr>
      <vt:lpstr>PowerPoint Presentation</vt:lpstr>
      <vt:lpstr>PowerPoint Presentation</vt:lpstr>
      <vt:lpstr>PowerPoint Presentation</vt:lpstr>
      <vt:lpstr>PowerPoint Presentation</vt:lpstr>
      <vt:lpstr>Elementary Report Card</vt:lpstr>
      <vt:lpstr>PowerPoint Presentation</vt:lpstr>
      <vt:lpstr>PowerPoint Presentation</vt:lpstr>
      <vt:lpstr>Topics</vt:lpstr>
      <vt:lpstr>PowerPoint Presentation</vt:lpstr>
    </vt:vector>
  </TitlesOfParts>
  <Manager/>
  <Company/>
  <LinksUpToDate>false</LinksUpToDate>
  <SharedDoc>false</SharedDoc>
  <HyperlinkBase/>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Laura Terrill</dc:creator>
  <cp:keywords/>
  <dc:description/>
  <cp:lastModifiedBy>Laura</cp:lastModifiedBy>
  <cp:revision>38</cp:revision>
  <dcterms:created xsi:type="dcterms:W3CDTF">2018-05-11T22:51:11Z</dcterms:created>
  <dcterms:modified xsi:type="dcterms:W3CDTF">2018-05-23T13:29:34Z</dcterms:modified>
  <cp:category/>
</cp:coreProperties>
</file>